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0" r:id="rId5"/>
  </p:sldMasterIdLst>
  <p:notesMasterIdLst>
    <p:notesMasterId r:id="rId54"/>
  </p:notesMasterIdLst>
  <p:sldIdLst>
    <p:sldId id="299" r:id="rId6"/>
    <p:sldId id="301" r:id="rId7"/>
    <p:sldId id="314" r:id="rId8"/>
    <p:sldId id="313" r:id="rId9"/>
    <p:sldId id="312" r:id="rId10"/>
    <p:sldId id="311" r:id="rId11"/>
    <p:sldId id="310" r:id="rId12"/>
    <p:sldId id="309" r:id="rId13"/>
    <p:sldId id="308" r:id="rId14"/>
    <p:sldId id="307" r:id="rId15"/>
    <p:sldId id="306" r:id="rId16"/>
    <p:sldId id="305" r:id="rId17"/>
    <p:sldId id="304" r:id="rId18"/>
    <p:sldId id="303" r:id="rId19"/>
    <p:sldId id="302" r:id="rId20"/>
    <p:sldId id="262" r:id="rId21"/>
    <p:sldId id="273" r:id="rId22"/>
    <p:sldId id="263" r:id="rId23"/>
    <p:sldId id="432" r:id="rId24"/>
    <p:sldId id="403" r:id="rId25"/>
    <p:sldId id="412" r:id="rId26"/>
    <p:sldId id="405" r:id="rId27"/>
    <p:sldId id="414" r:id="rId28"/>
    <p:sldId id="408" r:id="rId29"/>
    <p:sldId id="415" r:id="rId30"/>
    <p:sldId id="413" r:id="rId31"/>
    <p:sldId id="406" r:id="rId32"/>
    <p:sldId id="409" r:id="rId33"/>
    <p:sldId id="433" r:id="rId34"/>
    <p:sldId id="418" r:id="rId35"/>
    <p:sldId id="419" r:id="rId36"/>
    <p:sldId id="416" r:id="rId37"/>
    <p:sldId id="417" r:id="rId38"/>
    <p:sldId id="425" r:id="rId39"/>
    <p:sldId id="420" r:id="rId40"/>
    <p:sldId id="421" r:id="rId41"/>
    <p:sldId id="423" r:id="rId42"/>
    <p:sldId id="424" r:id="rId43"/>
    <p:sldId id="434" r:id="rId44"/>
    <p:sldId id="427" r:id="rId45"/>
    <p:sldId id="428" r:id="rId46"/>
    <p:sldId id="429" r:id="rId47"/>
    <p:sldId id="430" r:id="rId48"/>
    <p:sldId id="320" r:id="rId49"/>
    <p:sldId id="435" r:id="rId50"/>
    <p:sldId id="271" r:id="rId51"/>
    <p:sldId id="431" r:id="rId52"/>
    <p:sldId id="436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F51"/>
    <a:srgbClr val="4886A1"/>
    <a:srgbClr val="878A8F"/>
    <a:srgbClr val="878A00"/>
    <a:srgbClr val="488600"/>
    <a:srgbClr val="00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482" autoAdjust="0"/>
  </p:normalViewPr>
  <p:slideViewPr>
    <p:cSldViewPr snapToGrid="0">
      <p:cViewPr varScale="1">
        <p:scale>
          <a:sx n="81" d="100"/>
          <a:sy n="81" d="100"/>
        </p:scale>
        <p:origin x="149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41D81-7D8C-441E-834D-E0E9D236257C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B1C1069-957A-4F03-97DF-C9FD4E40E28A}">
      <dgm:prSet/>
      <dgm:spPr/>
      <dgm:t>
        <a:bodyPr/>
        <a:lstStyle/>
        <a:p>
          <a:r>
            <a:rPr lang="en-US"/>
            <a:t>List</a:t>
          </a:r>
        </a:p>
      </dgm:t>
    </dgm:pt>
    <dgm:pt modelId="{E489FEB2-98ED-4A24-A798-FF726E9660D2}" type="parTrans" cxnId="{00D54932-D229-40FE-961A-077180BF433C}">
      <dgm:prSet/>
      <dgm:spPr/>
      <dgm:t>
        <a:bodyPr/>
        <a:lstStyle/>
        <a:p>
          <a:endParaRPr lang="en-US"/>
        </a:p>
      </dgm:t>
    </dgm:pt>
    <dgm:pt modelId="{B392D1B5-D32D-4321-ABAF-54AD9BA9BECA}" type="sibTrans" cxnId="{00D54932-D229-40FE-961A-077180BF433C}">
      <dgm:prSet/>
      <dgm:spPr/>
      <dgm:t>
        <a:bodyPr/>
        <a:lstStyle/>
        <a:p>
          <a:endParaRPr lang="en-US"/>
        </a:p>
      </dgm:t>
    </dgm:pt>
    <dgm:pt modelId="{29685C46-3128-4400-A366-233E3E1CF396}">
      <dgm:prSet/>
      <dgm:spPr/>
      <dgm:t>
        <a:bodyPr/>
        <a:lstStyle/>
        <a:p>
          <a:r>
            <a:rPr lang="en-US"/>
            <a:t>List your child's strengths and weaknesses (academic and behaviorial)</a:t>
          </a:r>
        </a:p>
      </dgm:t>
    </dgm:pt>
    <dgm:pt modelId="{5211E92F-023E-4D16-B806-64C7B8225029}" type="parTrans" cxnId="{3CFDE257-4A12-446C-9DD4-DB79E1A1796A}">
      <dgm:prSet/>
      <dgm:spPr/>
      <dgm:t>
        <a:bodyPr/>
        <a:lstStyle/>
        <a:p>
          <a:endParaRPr lang="en-US"/>
        </a:p>
      </dgm:t>
    </dgm:pt>
    <dgm:pt modelId="{EE96EE6B-D9B0-4165-82C5-9CA67ACB6F96}" type="sibTrans" cxnId="{3CFDE257-4A12-446C-9DD4-DB79E1A1796A}">
      <dgm:prSet/>
      <dgm:spPr/>
      <dgm:t>
        <a:bodyPr/>
        <a:lstStyle/>
        <a:p>
          <a:endParaRPr lang="en-US"/>
        </a:p>
      </dgm:t>
    </dgm:pt>
    <dgm:pt modelId="{268971F7-9386-4551-B054-985DCA2B49E7}">
      <dgm:prSet/>
      <dgm:spPr/>
      <dgm:t>
        <a:bodyPr/>
        <a:lstStyle/>
        <a:p>
          <a:r>
            <a:rPr lang="en-US"/>
            <a:t>Gather</a:t>
          </a:r>
        </a:p>
      </dgm:t>
    </dgm:pt>
    <dgm:pt modelId="{B69C0AFB-5367-45D6-9366-75B48A640F14}" type="parTrans" cxnId="{A0F961F2-30F6-4E5B-858E-067A7C311BD7}">
      <dgm:prSet/>
      <dgm:spPr/>
      <dgm:t>
        <a:bodyPr/>
        <a:lstStyle/>
        <a:p>
          <a:endParaRPr lang="en-US"/>
        </a:p>
      </dgm:t>
    </dgm:pt>
    <dgm:pt modelId="{1FC3C699-A934-4011-BB23-0C6560234CC3}" type="sibTrans" cxnId="{A0F961F2-30F6-4E5B-858E-067A7C311BD7}">
      <dgm:prSet/>
      <dgm:spPr/>
      <dgm:t>
        <a:bodyPr/>
        <a:lstStyle/>
        <a:p>
          <a:endParaRPr lang="en-US"/>
        </a:p>
      </dgm:t>
    </dgm:pt>
    <dgm:pt modelId="{D97D86BC-E32B-47D7-B19B-FBCE04DB58B7}">
      <dgm:prSet/>
      <dgm:spPr/>
      <dgm:t>
        <a:bodyPr/>
        <a:lstStyle/>
        <a:p>
          <a:r>
            <a:rPr lang="en-US"/>
            <a:t>Gather Former Testing or Observations (school district, home testing, or tutoring)</a:t>
          </a:r>
        </a:p>
      </dgm:t>
    </dgm:pt>
    <dgm:pt modelId="{3FD9DE22-ECF7-4F22-933B-2890A67185DE}" type="parTrans" cxnId="{7812534C-E122-41ED-BD55-4E94B055A522}">
      <dgm:prSet/>
      <dgm:spPr/>
      <dgm:t>
        <a:bodyPr/>
        <a:lstStyle/>
        <a:p>
          <a:endParaRPr lang="en-US"/>
        </a:p>
      </dgm:t>
    </dgm:pt>
    <dgm:pt modelId="{DB09BEB8-28A3-4CD0-94A1-6D182253E0A5}" type="sibTrans" cxnId="{7812534C-E122-41ED-BD55-4E94B055A522}">
      <dgm:prSet/>
      <dgm:spPr/>
      <dgm:t>
        <a:bodyPr/>
        <a:lstStyle/>
        <a:p>
          <a:endParaRPr lang="en-US"/>
        </a:p>
      </dgm:t>
    </dgm:pt>
    <dgm:pt modelId="{6631CF33-32FE-4F4A-A881-33E4C057999D}">
      <dgm:prSet/>
      <dgm:spPr/>
      <dgm:t>
        <a:bodyPr/>
        <a:lstStyle/>
        <a:p>
          <a:r>
            <a:rPr lang="en-US"/>
            <a:t>Collaborate</a:t>
          </a:r>
        </a:p>
      </dgm:t>
    </dgm:pt>
    <dgm:pt modelId="{57944029-9A49-41A3-A20B-06D2BFAC9996}" type="parTrans" cxnId="{29CDD931-2098-4638-8A41-67B7F8C1CFD1}">
      <dgm:prSet/>
      <dgm:spPr/>
      <dgm:t>
        <a:bodyPr/>
        <a:lstStyle/>
        <a:p>
          <a:endParaRPr lang="en-US"/>
        </a:p>
      </dgm:t>
    </dgm:pt>
    <dgm:pt modelId="{659FE413-309D-45E4-A7D7-D26FF56344AB}" type="sibTrans" cxnId="{29CDD931-2098-4638-8A41-67B7F8C1CFD1}">
      <dgm:prSet/>
      <dgm:spPr/>
      <dgm:t>
        <a:bodyPr/>
        <a:lstStyle/>
        <a:p>
          <a:endParaRPr lang="en-US"/>
        </a:p>
      </dgm:t>
    </dgm:pt>
    <dgm:pt modelId="{6FCBE9AC-F47C-4E3A-8B1C-134188CC7C2C}">
      <dgm:prSet/>
      <dgm:spPr/>
      <dgm:t>
        <a:bodyPr/>
        <a:lstStyle/>
        <a:p>
          <a:r>
            <a:rPr lang="en-US"/>
            <a:t>Collaborate with therapist (they see what you can't)</a:t>
          </a:r>
        </a:p>
      </dgm:t>
    </dgm:pt>
    <dgm:pt modelId="{BA0B946B-1F61-41B6-B7DB-06C0A82488FF}" type="parTrans" cxnId="{A9A56C38-238B-48EB-8E50-15F0E0833589}">
      <dgm:prSet/>
      <dgm:spPr/>
      <dgm:t>
        <a:bodyPr/>
        <a:lstStyle/>
        <a:p>
          <a:endParaRPr lang="en-US"/>
        </a:p>
      </dgm:t>
    </dgm:pt>
    <dgm:pt modelId="{413F5289-98C6-473A-B481-2E95BFA0BEB1}" type="sibTrans" cxnId="{A9A56C38-238B-48EB-8E50-15F0E0833589}">
      <dgm:prSet/>
      <dgm:spPr/>
      <dgm:t>
        <a:bodyPr/>
        <a:lstStyle/>
        <a:p>
          <a:endParaRPr lang="en-US"/>
        </a:p>
      </dgm:t>
    </dgm:pt>
    <dgm:pt modelId="{17A5C4E3-C831-4B48-BD24-71AE950C0B2E}">
      <dgm:prSet/>
      <dgm:spPr/>
      <dgm:t>
        <a:bodyPr/>
        <a:lstStyle/>
        <a:p>
          <a:r>
            <a:rPr lang="en-US"/>
            <a:t>Compile</a:t>
          </a:r>
        </a:p>
      </dgm:t>
    </dgm:pt>
    <dgm:pt modelId="{5EE8C580-29FB-41B9-B207-D3311467C6AC}" type="parTrans" cxnId="{0D436E83-390B-42A4-8583-F5049E198EE2}">
      <dgm:prSet/>
      <dgm:spPr/>
      <dgm:t>
        <a:bodyPr/>
        <a:lstStyle/>
        <a:p>
          <a:endParaRPr lang="en-US"/>
        </a:p>
      </dgm:t>
    </dgm:pt>
    <dgm:pt modelId="{5061B6C3-6BFE-42D9-8888-EBFF42BA4AF6}" type="sibTrans" cxnId="{0D436E83-390B-42A4-8583-F5049E198EE2}">
      <dgm:prSet/>
      <dgm:spPr/>
      <dgm:t>
        <a:bodyPr/>
        <a:lstStyle/>
        <a:p>
          <a:endParaRPr lang="en-US"/>
        </a:p>
      </dgm:t>
    </dgm:pt>
    <dgm:pt modelId="{F5CB2E1F-6C3C-45B0-B2BF-35DAF972EA54}">
      <dgm:prSet/>
      <dgm:spPr/>
      <dgm:t>
        <a:bodyPr/>
        <a:lstStyle/>
        <a:p>
          <a:r>
            <a:rPr lang="en-US"/>
            <a:t>Compile work samples  (determine goals)</a:t>
          </a:r>
        </a:p>
      </dgm:t>
    </dgm:pt>
    <dgm:pt modelId="{C649DDAC-47FC-4FC6-9DE3-87A94CAC2E44}" type="parTrans" cxnId="{E827583F-F951-4DF9-8C9A-C95E7526BEAD}">
      <dgm:prSet/>
      <dgm:spPr/>
      <dgm:t>
        <a:bodyPr/>
        <a:lstStyle/>
        <a:p>
          <a:endParaRPr lang="en-US"/>
        </a:p>
      </dgm:t>
    </dgm:pt>
    <dgm:pt modelId="{D31579FD-A0DD-4F0D-A3CB-C3B888191310}" type="sibTrans" cxnId="{E827583F-F951-4DF9-8C9A-C95E7526BEAD}">
      <dgm:prSet/>
      <dgm:spPr/>
      <dgm:t>
        <a:bodyPr/>
        <a:lstStyle/>
        <a:p>
          <a:endParaRPr lang="en-US"/>
        </a:p>
      </dgm:t>
    </dgm:pt>
    <dgm:pt modelId="{F77C0772-C793-46DE-B85D-D92489479562}" type="pres">
      <dgm:prSet presAssocID="{B2D41D81-7D8C-441E-834D-E0E9D236257C}" presName="Name0" presStyleCnt="0">
        <dgm:presLayoutVars>
          <dgm:dir/>
          <dgm:animLvl val="lvl"/>
          <dgm:resizeHandles val="exact"/>
        </dgm:presLayoutVars>
      </dgm:prSet>
      <dgm:spPr/>
    </dgm:pt>
    <dgm:pt modelId="{B5A86850-95EE-44AC-9AA5-761D9DCE8674}" type="pres">
      <dgm:prSet presAssocID="{CB1C1069-957A-4F03-97DF-C9FD4E40E28A}" presName="composite" presStyleCnt="0"/>
      <dgm:spPr/>
    </dgm:pt>
    <dgm:pt modelId="{0DF3EB34-5397-4F09-AF3B-5F9DAA0B7B1C}" type="pres">
      <dgm:prSet presAssocID="{CB1C1069-957A-4F03-97DF-C9FD4E40E28A}" presName="parTx" presStyleLbl="alignNode1" presStyleIdx="0" presStyleCnt="4">
        <dgm:presLayoutVars>
          <dgm:chMax val="0"/>
          <dgm:chPref val="0"/>
        </dgm:presLayoutVars>
      </dgm:prSet>
      <dgm:spPr/>
    </dgm:pt>
    <dgm:pt modelId="{1D966BE5-ABEE-42C9-BB4D-49EC8F6D9495}" type="pres">
      <dgm:prSet presAssocID="{CB1C1069-957A-4F03-97DF-C9FD4E40E28A}" presName="desTx" presStyleLbl="alignAccFollowNode1" presStyleIdx="0" presStyleCnt="4">
        <dgm:presLayoutVars/>
      </dgm:prSet>
      <dgm:spPr/>
    </dgm:pt>
    <dgm:pt modelId="{82517C41-5994-45CB-9509-1AB040B24526}" type="pres">
      <dgm:prSet presAssocID="{B392D1B5-D32D-4321-ABAF-54AD9BA9BECA}" presName="space" presStyleCnt="0"/>
      <dgm:spPr/>
    </dgm:pt>
    <dgm:pt modelId="{C38FAF48-EA13-4B08-AC75-94DDE2140E4D}" type="pres">
      <dgm:prSet presAssocID="{268971F7-9386-4551-B054-985DCA2B49E7}" presName="composite" presStyleCnt="0"/>
      <dgm:spPr/>
    </dgm:pt>
    <dgm:pt modelId="{774C9470-A2D9-4E53-AB7B-EBD28DBF3ADF}" type="pres">
      <dgm:prSet presAssocID="{268971F7-9386-4551-B054-985DCA2B49E7}" presName="parTx" presStyleLbl="alignNode1" presStyleIdx="1" presStyleCnt="4">
        <dgm:presLayoutVars>
          <dgm:chMax val="0"/>
          <dgm:chPref val="0"/>
        </dgm:presLayoutVars>
      </dgm:prSet>
      <dgm:spPr/>
    </dgm:pt>
    <dgm:pt modelId="{BE70BF3E-9501-4FBE-BE6E-3BF5C88F4FBE}" type="pres">
      <dgm:prSet presAssocID="{268971F7-9386-4551-B054-985DCA2B49E7}" presName="desTx" presStyleLbl="alignAccFollowNode1" presStyleIdx="1" presStyleCnt="4">
        <dgm:presLayoutVars/>
      </dgm:prSet>
      <dgm:spPr/>
    </dgm:pt>
    <dgm:pt modelId="{63E89243-7897-4C70-BCE5-4A77FF347EDC}" type="pres">
      <dgm:prSet presAssocID="{1FC3C699-A934-4011-BB23-0C6560234CC3}" presName="space" presStyleCnt="0"/>
      <dgm:spPr/>
    </dgm:pt>
    <dgm:pt modelId="{2C4D6716-8A03-4330-B9B2-0D3C8B0CDBE7}" type="pres">
      <dgm:prSet presAssocID="{6631CF33-32FE-4F4A-A881-33E4C057999D}" presName="composite" presStyleCnt="0"/>
      <dgm:spPr/>
    </dgm:pt>
    <dgm:pt modelId="{B7E90AFE-732C-4D42-8F74-7A2169EAE846}" type="pres">
      <dgm:prSet presAssocID="{6631CF33-32FE-4F4A-A881-33E4C057999D}" presName="parTx" presStyleLbl="alignNode1" presStyleIdx="2" presStyleCnt="4">
        <dgm:presLayoutVars>
          <dgm:chMax val="0"/>
          <dgm:chPref val="0"/>
        </dgm:presLayoutVars>
      </dgm:prSet>
      <dgm:spPr/>
    </dgm:pt>
    <dgm:pt modelId="{237864AB-90A8-4EFF-B2C7-A5B0B91D4920}" type="pres">
      <dgm:prSet presAssocID="{6631CF33-32FE-4F4A-A881-33E4C057999D}" presName="desTx" presStyleLbl="alignAccFollowNode1" presStyleIdx="2" presStyleCnt="4">
        <dgm:presLayoutVars/>
      </dgm:prSet>
      <dgm:spPr/>
    </dgm:pt>
    <dgm:pt modelId="{DC575F82-E7D8-42BA-B855-6AABCE2C917A}" type="pres">
      <dgm:prSet presAssocID="{659FE413-309D-45E4-A7D7-D26FF56344AB}" presName="space" presStyleCnt="0"/>
      <dgm:spPr/>
    </dgm:pt>
    <dgm:pt modelId="{50577791-06D0-4138-BFA9-0B8B772614A8}" type="pres">
      <dgm:prSet presAssocID="{17A5C4E3-C831-4B48-BD24-71AE950C0B2E}" presName="composite" presStyleCnt="0"/>
      <dgm:spPr/>
    </dgm:pt>
    <dgm:pt modelId="{2F53FADB-6BDB-489F-B6FE-7DC1A6592876}" type="pres">
      <dgm:prSet presAssocID="{17A5C4E3-C831-4B48-BD24-71AE950C0B2E}" presName="parTx" presStyleLbl="alignNode1" presStyleIdx="3" presStyleCnt="4">
        <dgm:presLayoutVars>
          <dgm:chMax val="0"/>
          <dgm:chPref val="0"/>
        </dgm:presLayoutVars>
      </dgm:prSet>
      <dgm:spPr/>
    </dgm:pt>
    <dgm:pt modelId="{5EE6221A-211B-4B1E-B664-468F56018E11}" type="pres">
      <dgm:prSet presAssocID="{17A5C4E3-C831-4B48-BD24-71AE950C0B2E}" presName="desTx" presStyleLbl="alignAccFollowNode1" presStyleIdx="3" presStyleCnt="4">
        <dgm:presLayoutVars/>
      </dgm:prSet>
      <dgm:spPr/>
    </dgm:pt>
  </dgm:ptLst>
  <dgm:cxnLst>
    <dgm:cxn modelId="{C3AD9C0A-A3EE-4F2A-BB5A-74C4E6BA0C50}" type="presOf" srcId="{6631CF33-32FE-4F4A-A881-33E4C057999D}" destId="{B7E90AFE-732C-4D42-8F74-7A2169EAE846}" srcOrd="0" destOrd="0" presId="urn:microsoft.com/office/officeart/2016/7/layout/ChevronBlockProcess"/>
    <dgm:cxn modelId="{510A1A1E-F433-44FB-B1DB-4EF82910F0D1}" type="presOf" srcId="{B2D41D81-7D8C-441E-834D-E0E9D236257C}" destId="{F77C0772-C793-46DE-B85D-D92489479562}" srcOrd="0" destOrd="0" presId="urn:microsoft.com/office/officeart/2016/7/layout/ChevronBlockProcess"/>
    <dgm:cxn modelId="{E7F46C2C-811B-46FE-8CEF-7FA6A30CC185}" type="presOf" srcId="{CB1C1069-957A-4F03-97DF-C9FD4E40E28A}" destId="{0DF3EB34-5397-4F09-AF3B-5F9DAA0B7B1C}" srcOrd="0" destOrd="0" presId="urn:microsoft.com/office/officeart/2016/7/layout/ChevronBlockProcess"/>
    <dgm:cxn modelId="{29CDD931-2098-4638-8A41-67B7F8C1CFD1}" srcId="{B2D41D81-7D8C-441E-834D-E0E9D236257C}" destId="{6631CF33-32FE-4F4A-A881-33E4C057999D}" srcOrd="2" destOrd="0" parTransId="{57944029-9A49-41A3-A20B-06D2BFAC9996}" sibTransId="{659FE413-309D-45E4-A7D7-D26FF56344AB}"/>
    <dgm:cxn modelId="{00D54932-D229-40FE-961A-077180BF433C}" srcId="{B2D41D81-7D8C-441E-834D-E0E9D236257C}" destId="{CB1C1069-957A-4F03-97DF-C9FD4E40E28A}" srcOrd="0" destOrd="0" parTransId="{E489FEB2-98ED-4A24-A798-FF726E9660D2}" sibTransId="{B392D1B5-D32D-4321-ABAF-54AD9BA9BECA}"/>
    <dgm:cxn modelId="{A9A56C38-238B-48EB-8E50-15F0E0833589}" srcId="{6631CF33-32FE-4F4A-A881-33E4C057999D}" destId="{6FCBE9AC-F47C-4E3A-8B1C-134188CC7C2C}" srcOrd="0" destOrd="0" parTransId="{BA0B946B-1F61-41B6-B7DB-06C0A82488FF}" sibTransId="{413F5289-98C6-473A-B481-2E95BFA0BEB1}"/>
    <dgm:cxn modelId="{E827583F-F951-4DF9-8C9A-C95E7526BEAD}" srcId="{17A5C4E3-C831-4B48-BD24-71AE950C0B2E}" destId="{F5CB2E1F-6C3C-45B0-B2BF-35DAF972EA54}" srcOrd="0" destOrd="0" parTransId="{C649DDAC-47FC-4FC6-9DE3-87A94CAC2E44}" sibTransId="{D31579FD-A0DD-4F0D-A3CB-C3B888191310}"/>
    <dgm:cxn modelId="{7433A262-9E2F-4B09-8192-5F95CCBC28AF}" type="presOf" srcId="{D97D86BC-E32B-47D7-B19B-FBCE04DB58B7}" destId="{BE70BF3E-9501-4FBE-BE6E-3BF5C88F4FBE}" srcOrd="0" destOrd="0" presId="urn:microsoft.com/office/officeart/2016/7/layout/ChevronBlockProcess"/>
    <dgm:cxn modelId="{BC910D4B-6336-40FD-8E0F-E820E1A0DCDC}" type="presOf" srcId="{268971F7-9386-4551-B054-985DCA2B49E7}" destId="{774C9470-A2D9-4E53-AB7B-EBD28DBF3ADF}" srcOrd="0" destOrd="0" presId="urn:microsoft.com/office/officeart/2016/7/layout/ChevronBlockProcess"/>
    <dgm:cxn modelId="{7812534C-E122-41ED-BD55-4E94B055A522}" srcId="{268971F7-9386-4551-B054-985DCA2B49E7}" destId="{D97D86BC-E32B-47D7-B19B-FBCE04DB58B7}" srcOrd="0" destOrd="0" parTransId="{3FD9DE22-ECF7-4F22-933B-2890A67185DE}" sibTransId="{DB09BEB8-28A3-4CD0-94A1-6D182253E0A5}"/>
    <dgm:cxn modelId="{82CCC255-7EB3-4DCB-B7D1-377A7497C346}" type="presOf" srcId="{17A5C4E3-C831-4B48-BD24-71AE950C0B2E}" destId="{2F53FADB-6BDB-489F-B6FE-7DC1A6592876}" srcOrd="0" destOrd="0" presId="urn:microsoft.com/office/officeart/2016/7/layout/ChevronBlockProcess"/>
    <dgm:cxn modelId="{8621E156-813D-49D0-87AB-4BD528BCB696}" type="presOf" srcId="{29685C46-3128-4400-A366-233E3E1CF396}" destId="{1D966BE5-ABEE-42C9-BB4D-49EC8F6D9495}" srcOrd="0" destOrd="0" presId="urn:microsoft.com/office/officeart/2016/7/layout/ChevronBlockProcess"/>
    <dgm:cxn modelId="{3CFDE257-4A12-446C-9DD4-DB79E1A1796A}" srcId="{CB1C1069-957A-4F03-97DF-C9FD4E40E28A}" destId="{29685C46-3128-4400-A366-233E3E1CF396}" srcOrd="0" destOrd="0" parTransId="{5211E92F-023E-4D16-B806-64C7B8225029}" sibTransId="{EE96EE6B-D9B0-4165-82C5-9CA67ACB6F96}"/>
    <dgm:cxn modelId="{0D436E83-390B-42A4-8583-F5049E198EE2}" srcId="{B2D41D81-7D8C-441E-834D-E0E9D236257C}" destId="{17A5C4E3-C831-4B48-BD24-71AE950C0B2E}" srcOrd="3" destOrd="0" parTransId="{5EE8C580-29FB-41B9-B207-D3311467C6AC}" sibTransId="{5061B6C3-6BFE-42D9-8888-EBFF42BA4AF6}"/>
    <dgm:cxn modelId="{3986418A-AF9E-4C36-890F-8255CEF0296C}" type="presOf" srcId="{F5CB2E1F-6C3C-45B0-B2BF-35DAF972EA54}" destId="{5EE6221A-211B-4B1E-B664-468F56018E11}" srcOrd="0" destOrd="0" presId="urn:microsoft.com/office/officeart/2016/7/layout/ChevronBlockProcess"/>
    <dgm:cxn modelId="{940839AF-EC05-4449-B813-B412C1BE3A85}" type="presOf" srcId="{6FCBE9AC-F47C-4E3A-8B1C-134188CC7C2C}" destId="{237864AB-90A8-4EFF-B2C7-A5B0B91D4920}" srcOrd="0" destOrd="0" presId="urn:microsoft.com/office/officeart/2016/7/layout/ChevronBlockProcess"/>
    <dgm:cxn modelId="{A0F961F2-30F6-4E5B-858E-067A7C311BD7}" srcId="{B2D41D81-7D8C-441E-834D-E0E9D236257C}" destId="{268971F7-9386-4551-B054-985DCA2B49E7}" srcOrd="1" destOrd="0" parTransId="{B69C0AFB-5367-45D6-9366-75B48A640F14}" sibTransId="{1FC3C699-A934-4011-BB23-0C6560234CC3}"/>
    <dgm:cxn modelId="{A9F37D85-46E9-4E9B-B58C-252032CE52A1}" type="presParOf" srcId="{F77C0772-C793-46DE-B85D-D92489479562}" destId="{B5A86850-95EE-44AC-9AA5-761D9DCE8674}" srcOrd="0" destOrd="0" presId="urn:microsoft.com/office/officeart/2016/7/layout/ChevronBlockProcess"/>
    <dgm:cxn modelId="{2EED4A6F-5315-4629-B2AA-6A4523C9C4B4}" type="presParOf" srcId="{B5A86850-95EE-44AC-9AA5-761D9DCE8674}" destId="{0DF3EB34-5397-4F09-AF3B-5F9DAA0B7B1C}" srcOrd="0" destOrd="0" presId="urn:microsoft.com/office/officeart/2016/7/layout/ChevronBlockProcess"/>
    <dgm:cxn modelId="{56B3769F-B6CC-40C2-8867-B772B0F6397F}" type="presParOf" srcId="{B5A86850-95EE-44AC-9AA5-761D9DCE8674}" destId="{1D966BE5-ABEE-42C9-BB4D-49EC8F6D9495}" srcOrd="1" destOrd="0" presId="urn:microsoft.com/office/officeart/2016/7/layout/ChevronBlockProcess"/>
    <dgm:cxn modelId="{5155B6C1-BF82-47B8-9B54-A0AE25EAAA39}" type="presParOf" srcId="{F77C0772-C793-46DE-B85D-D92489479562}" destId="{82517C41-5994-45CB-9509-1AB040B24526}" srcOrd="1" destOrd="0" presId="urn:microsoft.com/office/officeart/2016/7/layout/ChevronBlockProcess"/>
    <dgm:cxn modelId="{DD0D084F-64E8-40A3-9AC7-AA8436D2DAA9}" type="presParOf" srcId="{F77C0772-C793-46DE-B85D-D92489479562}" destId="{C38FAF48-EA13-4B08-AC75-94DDE2140E4D}" srcOrd="2" destOrd="0" presId="urn:microsoft.com/office/officeart/2016/7/layout/ChevronBlockProcess"/>
    <dgm:cxn modelId="{7D912A48-CD84-40DB-A665-99C309FEE26A}" type="presParOf" srcId="{C38FAF48-EA13-4B08-AC75-94DDE2140E4D}" destId="{774C9470-A2D9-4E53-AB7B-EBD28DBF3ADF}" srcOrd="0" destOrd="0" presId="urn:microsoft.com/office/officeart/2016/7/layout/ChevronBlockProcess"/>
    <dgm:cxn modelId="{4E07BB11-9F6B-4E98-801F-C931CFACAB19}" type="presParOf" srcId="{C38FAF48-EA13-4B08-AC75-94DDE2140E4D}" destId="{BE70BF3E-9501-4FBE-BE6E-3BF5C88F4FBE}" srcOrd="1" destOrd="0" presId="urn:microsoft.com/office/officeart/2016/7/layout/ChevronBlockProcess"/>
    <dgm:cxn modelId="{DC862B39-6A63-4674-A164-AF00B42AB68D}" type="presParOf" srcId="{F77C0772-C793-46DE-B85D-D92489479562}" destId="{63E89243-7897-4C70-BCE5-4A77FF347EDC}" srcOrd="3" destOrd="0" presId="urn:microsoft.com/office/officeart/2016/7/layout/ChevronBlockProcess"/>
    <dgm:cxn modelId="{8F6671B9-034B-4F5C-BB6D-B01F32E73B60}" type="presParOf" srcId="{F77C0772-C793-46DE-B85D-D92489479562}" destId="{2C4D6716-8A03-4330-B9B2-0D3C8B0CDBE7}" srcOrd="4" destOrd="0" presId="urn:microsoft.com/office/officeart/2016/7/layout/ChevronBlockProcess"/>
    <dgm:cxn modelId="{4B960F80-0165-4043-A8B0-35FE0149E572}" type="presParOf" srcId="{2C4D6716-8A03-4330-B9B2-0D3C8B0CDBE7}" destId="{B7E90AFE-732C-4D42-8F74-7A2169EAE846}" srcOrd="0" destOrd="0" presId="urn:microsoft.com/office/officeart/2016/7/layout/ChevronBlockProcess"/>
    <dgm:cxn modelId="{3DA036EA-979C-4176-B90E-7D17A20722EB}" type="presParOf" srcId="{2C4D6716-8A03-4330-B9B2-0D3C8B0CDBE7}" destId="{237864AB-90A8-4EFF-B2C7-A5B0B91D4920}" srcOrd="1" destOrd="0" presId="urn:microsoft.com/office/officeart/2016/7/layout/ChevronBlockProcess"/>
    <dgm:cxn modelId="{B9D3031F-23FA-4B78-AC4C-2431A304D26E}" type="presParOf" srcId="{F77C0772-C793-46DE-B85D-D92489479562}" destId="{DC575F82-E7D8-42BA-B855-6AABCE2C917A}" srcOrd="5" destOrd="0" presId="urn:microsoft.com/office/officeart/2016/7/layout/ChevronBlockProcess"/>
    <dgm:cxn modelId="{1003AADB-31BC-4C68-ADD7-89CC5E30C9D4}" type="presParOf" srcId="{F77C0772-C793-46DE-B85D-D92489479562}" destId="{50577791-06D0-4138-BFA9-0B8B772614A8}" srcOrd="6" destOrd="0" presId="urn:microsoft.com/office/officeart/2016/7/layout/ChevronBlockProcess"/>
    <dgm:cxn modelId="{1BDD40AC-53A3-408D-A06D-BE4CE9302EEE}" type="presParOf" srcId="{50577791-06D0-4138-BFA9-0B8B772614A8}" destId="{2F53FADB-6BDB-489F-B6FE-7DC1A6592876}" srcOrd="0" destOrd="0" presId="urn:microsoft.com/office/officeart/2016/7/layout/ChevronBlockProcess"/>
    <dgm:cxn modelId="{AF469590-2770-40D7-AAF0-009F578A0054}" type="presParOf" srcId="{50577791-06D0-4138-BFA9-0B8B772614A8}" destId="{5EE6221A-211B-4B1E-B664-468F56018E11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10C125-30DA-443E-99A1-F5547D71919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99E57B-6278-4C22-B39A-2BD451AD2C88}">
      <dgm:prSet/>
      <dgm:spPr/>
      <dgm:t>
        <a:bodyPr/>
        <a:lstStyle/>
        <a:p>
          <a:r>
            <a:rPr lang="en-US"/>
            <a:t>Put them in the driver's seat</a:t>
          </a:r>
        </a:p>
      </dgm:t>
    </dgm:pt>
    <dgm:pt modelId="{A95372A1-8B12-4AC0-8469-EB663C0F74D8}" type="parTrans" cxnId="{B8E7D713-2AE2-4725-B997-1E6CFC846C41}">
      <dgm:prSet/>
      <dgm:spPr/>
      <dgm:t>
        <a:bodyPr/>
        <a:lstStyle/>
        <a:p>
          <a:endParaRPr lang="en-US"/>
        </a:p>
      </dgm:t>
    </dgm:pt>
    <dgm:pt modelId="{342605BF-15DB-41D8-BBF7-0F42737A1875}" type="sibTrans" cxnId="{B8E7D713-2AE2-4725-B997-1E6CFC846C4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1CECF4B-B8ED-4B82-A013-4FDD157B924B}">
      <dgm:prSet/>
      <dgm:spPr/>
      <dgm:t>
        <a:bodyPr/>
        <a:lstStyle/>
        <a:p>
          <a:r>
            <a:rPr lang="en-US"/>
            <a:t>Trust that they know</a:t>
          </a:r>
        </a:p>
      </dgm:t>
    </dgm:pt>
    <dgm:pt modelId="{38DB2030-4B5E-418F-9FF0-08787499CAC4}" type="parTrans" cxnId="{E75DCD66-7D4A-4439-9934-DA57B845CF44}">
      <dgm:prSet/>
      <dgm:spPr/>
      <dgm:t>
        <a:bodyPr/>
        <a:lstStyle/>
        <a:p>
          <a:endParaRPr lang="en-US"/>
        </a:p>
      </dgm:t>
    </dgm:pt>
    <dgm:pt modelId="{0A0095F6-29AA-45A9-A398-2074BA14C054}" type="sibTrans" cxnId="{E75DCD66-7D4A-4439-9934-DA57B845CF4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9A8506ED-1234-4328-9D60-1351C7ECB22E}">
      <dgm:prSet/>
      <dgm:spPr/>
      <dgm:t>
        <a:bodyPr/>
        <a:lstStyle/>
        <a:p>
          <a:r>
            <a:rPr lang="en-US"/>
            <a:t>Believe in them</a:t>
          </a:r>
        </a:p>
      </dgm:t>
    </dgm:pt>
    <dgm:pt modelId="{1CD56AC0-13DA-4B9D-858E-E150EFB1D841}" type="parTrans" cxnId="{839229DA-DE16-422E-AE5C-B4E588CC8555}">
      <dgm:prSet/>
      <dgm:spPr/>
      <dgm:t>
        <a:bodyPr/>
        <a:lstStyle/>
        <a:p>
          <a:endParaRPr lang="en-US"/>
        </a:p>
      </dgm:t>
    </dgm:pt>
    <dgm:pt modelId="{F0F201BE-0621-4DBD-B379-3CA708BBCCF9}" type="sibTrans" cxnId="{839229DA-DE16-422E-AE5C-B4E588CC8555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68C4A18-F783-4201-AA80-548C584F098F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Showcase their talent (Be You)</a:t>
          </a:r>
        </a:p>
      </dgm:t>
    </dgm:pt>
    <dgm:pt modelId="{C21EC468-B573-43A0-93AE-656B133362AC}" type="parTrans" cxnId="{118A90B9-FC7C-4032-8952-DD451A1066D6}">
      <dgm:prSet/>
      <dgm:spPr/>
    </dgm:pt>
    <dgm:pt modelId="{4377FE86-5F79-4D87-9421-24B59E1DE7EA}" type="sibTrans" cxnId="{118A90B9-FC7C-4032-8952-DD451A1066D6}">
      <dgm:prSet phldrT="05" phldr="0"/>
      <dgm:spPr/>
      <dgm:t>
        <a:bodyPr/>
        <a:lstStyle/>
        <a:p>
          <a:endParaRPr lang="en-US"/>
        </a:p>
      </dgm:t>
    </dgm:pt>
    <dgm:pt modelId="{B0507AA0-FC01-4BAA-867C-0738AB06E0D6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Be a Resource</a:t>
          </a:r>
        </a:p>
      </dgm:t>
    </dgm:pt>
    <dgm:pt modelId="{BBFF2C49-596B-417D-AEAE-5653365C3C75}" type="parTrans" cxnId="{F154B4F4-2DB1-4651-8070-BC0B3F48BC9B}">
      <dgm:prSet/>
      <dgm:spPr/>
    </dgm:pt>
    <dgm:pt modelId="{D76DE338-D6C1-4232-9A60-5A828E20827E}" type="sibTrans" cxnId="{F154B4F4-2DB1-4651-8070-BC0B3F48BC9B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093E8019-6117-405F-9E0E-812FB91FEC1A}" type="pres">
      <dgm:prSet presAssocID="{5D10C125-30DA-443E-99A1-F5547D719199}" presName="outerComposite" presStyleCnt="0">
        <dgm:presLayoutVars>
          <dgm:chMax val="5"/>
          <dgm:dir/>
          <dgm:resizeHandles val="exact"/>
        </dgm:presLayoutVars>
      </dgm:prSet>
      <dgm:spPr/>
    </dgm:pt>
    <dgm:pt modelId="{D595D718-90E6-488D-B20C-A5B6CDC5AAF6}" type="pres">
      <dgm:prSet presAssocID="{5D10C125-30DA-443E-99A1-F5547D719199}" presName="dummyMaxCanvas" presStyleCnt="0">
        <dgm:presLayoutVars/>
      </dgm:prSet>
      <dgm:spPr/>
    </dgm:pt>
    <dgm:pt modelId="{C9460090-5731-4009-AAA3-E653AEAE3E17}" type="pres">
      <dgm:prSet presAssocID="{5D10C125-30DA-443E-99A1-F5547D719199}" presName="FiveNodes_1" presStyleLbl="node1" presStyleIdx="0" presStyleCnt="5">
        <dgm:presLayoutVars>
          <dgm:bulletEnabled val="1"/>
        </dgm:presLayoutVars>
      </dgm:prSet>
      <dgm:spPr/>
    </dgm:pt>
    <dgm:pt modelId="{617D853A-98C0-41AD-A91B-FBBFC4591743}" type="pres">
      <dgm:prSet presAssocID="{5D10C125-30DA-443E-99A1-F5547D719199}" presName="FiveNodes_2" presStyleLbl="node1" presStyleIdx="1" presStyleCnt="5">
        <dgm:presLayoutVars>
          <dgm:bulletEnabled val="1"/>
        </dgm:presLayoutVars>
      </dgm:prSet>
      <dgm:spPr/>
    </dgm:pt>
    <dgm:pt modelId="{B2191CEF-1583-47BD-AA51-C34E041D2B30}" type="pres">
      <dgm:prSet presAssocID="{5D10C125-30DA-443E-99A1-F5547D719199}" presName="FiveNodes_3" presStyleLbl="node1" presStyleIdx="2" presStyleCnt="5">
        <dgm:presLayoutVars>
          <dgm:bulletEnabled val="1"/>
        </dgm:presLayoutVars>
      </dgm:prSet>
      <dgm:spPr/>
    </dgm:pt>
    <dgm:pt modelId="{8FCCDD94-C566-456F-B7DE-222E88A81477}" type="pres">
      <dgm:prSet presAssocID="{5D10C125-30DA-443E-99A1-F5547D719199}" presName="FiveNodes_4" presStyleLbl="node1" presStyleIdx="3" presStyleCnt="5">
        <dgm:presLayoutVars>
          <dgm:bulletEnabled val="1"/>
        </dgm:presLayoutVars>
      </dgm:prSet>
      <dgm:spPr/>
    </dgm:pt>
    <dgm:pt modelId="{AEDF5ADE-E5AC-4298-8CF1-4D85A190EA4C}" type="pres">
      <dgm:prSet presAssocID="{5D10C125-30DA-443E-99A1-F5547D719199}" presName="FiveNodes_5" presStyleLbl="node1" presStyleIdx="4" presStyleCnt="5">
        <dgm:presLayoutVars>
          <dgm:bulletEnabled val="1"/>
        </dgm:presLayoutVars>
      </dgm:prSet>
      <dgm:spPr/>
    </dgm:pt>
    <dgm:pt modelId="{A7A5DA9C-DB6A-4BD0-A5A9-CA18475B5F9B}" type="pres">
      <dgm:prSet presAssocID="{5D10C125-30DA-443E-99A1-F5547D719199}" presName="FiveConn_1-2" presStyleLbl="fgAccFollowNode1" presStyleIdx="0" presStyleCnt="4">
        <dgm:presLayoutVars>
          <dgm:bulletEnabled val="1"/>
        </dgm:presLayoutVars>
      </dgm:prSet>
      <dgm:spPr/>
    </dgm:pt>
    <dgm:pt modelId="{8F13C271-3E4A-4C49-88D7-16105A586908}" type="pres">
      <dgm:prSet presAssocID="{5D10C125-30DA-443E-99A1-F5547D719199}" presName="FiveConn_2-3" presStyleLbl="fgAccFollowNode1" presStyleIdx="1" presStyleCnt="4">
        <dgm:presLayoutVars>
          <dgm:bulletEnabled val="1"/>
        </dgm:presLayoutVars>
      </dgm:prSet>
      <dgm:spPr/>
    </dgm:pt>
    <dgm:pt modelId="{BD25592B-D62F-4120-AB56-B58289125E92}" type="pres">
      <dgm:prSet presAssocID="{5D10C125-30DA-443E-99A1-F5547D719199}" presName="FiveConn_3-4" presStyleLbl="fgAccFollowNode1" presStyleIdx="2" presStyleCnt="4">
        <dgm:presLayoutVars>
          <dgm:bulletEnabled val="1"/>
        </dgm:presLayoutVars>
      </dgm:prSet>
      <dgm:spPr/>
    </dgm:pt>
    <dgm:pt modelId="{B3D983FF-70A5-43D0-919B-5F1F934EB266}" type="pres">
      <dgm:prSet presAssocID="{5D10C125-30DA-443E-99A1-F5547D719199}" presName="FiveConn_4-5" presStyleLbl="fgAccFollowNode1" presStyleIdx="3" presStyleCnt="4">
        <dgm:presLayoutVars>
          <dgm:bulletEnabled val="1"/>
        </dgm:presLayoutVars>
      </dgm:prSet>
      <dgm:spPr/>
    </dgm:pt>
    <dgm:pt modelId="{C4FBD626-045D-4413-89C2-AEA6EA9EA09E}" type="pres">
      <dgm:prSet presAssocID="{5D10C125-30DA-443E-99A1-F5547D719199}" presName="FiveNodes_1_text" presStyleLbl="node1" presStyleIdx="4" presStyleCnt="5">
        <dgm:presLayoutVars>
          <dgm:bulletEnabled val="1"/>
        </dgm:presLayoutVars>
      </dgm:prSet>
      <dgm:spPr/>
    </dgm:pt>
    <dgm:pt modelId="{B147002C-82F3-4DB0-A33A-7BD004F4171B}" type="pres">
      <dgm:prSet presAssocID="{5D10C125-30DA-443E-99A1-F5547D719199}" presName="FiveNodes_2_text" presStyleLbl="node1" presStyleIdx="4" presStyleCnt="5">
        <dgm:presLayoutVars>
          <dgm:bulletEnabled val="1"/>
        </dgm:presLayoutVars>
      </dgm:prSet>
      <dgm:spPr/>
    </dgm:pt>
    <dgm:pt modelId="{8DF423F5-C1C2-4908-AFC3-F8022F146F1B}" type="pres">
      <dgm:prSet presAssocID="{5D10C125-30DA-443E-99A1-F5547D719199}" presName="FiveNodes_3_text" presStyleLbl="node1" presStyleIdx="4" presStyleCnt="5">
        <dgm:presLayoutVars>
          <dgm:bulletEnabled val="1"/>
        </dgm:presLayoutVars>
      </dgm:prSet>
      <dgm:spPr/>
    </dgm:pt>
    <dgm:pt modelId="{F817081F-9CCE-46F6-9852-C40474C97F5B}" type="pres">
      <dgm:prSet presAssocID="{5D10C125-30DA-443E-99A1-F5547D719199}" presName="FiveNodes_4_text" presStyleLbl="node1" presStyleIdx="4" presStyleCnt="5">
        <dgm:presLayoutVars>
          <dgm:bulletEnabled val="1"/>
        </dgm:presLayoutVars>
      </dgm:prSet>
      <dgm:spPr/>
    </dgm:pt>
    <dgm:pt modelId="{6227EA5B-2E53-46CD-BA55-0E6EBB2A4310}" type="pres">
      <dgm:prSet presAssocID="{5D10C125-30DA-443E-99A1-F5547D71919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8E7D713-2AE2-4725-B997-1E6CFC846C41}" srcId="{5D10C125-30DA-443E-99A1-F5547D719199}" destId="{3D99E57B-6278-4C22-B39A-2BD451AD2C88}" srcOrd="0" destOrd="0" parTransId="{A95372A1-8B12-4AC0-8469-EB663C0F74D8}" sibTransId="{342605BF-15DB-41D8-BBF7-0F42737A1875}"/>
    <dgm:cxn modelId="{497D402F-38FA-4305-8ADF-E1CE5D50E9CD}" type="presOf" srcId="{3D99E57B-6278-4C22-B39A-2BD451AD2C88}" destId="{C9460090-5731-4009-AAA3-E653AEAE3E17}" srcOrd="0" destOrd="0" presId="urn:microsoft.com/office/officeart/2005/8/layout/vProcess5"/>
    <dgm:cxn modelId="{46C2553F-E722-4ABF-B263-8F3062742F00}" type="presOf" srcId="{3D99E57B-6278-4C22-B39A-2BD451AD2C88}" destId="{C4FBD626-045D-4413-89C2-AEA6EA9EA09E}" srcOrd="1" destOrd="0" presId="urn:microsoft.com/office/officeart/2005/8/layout/vProcess5"/>
    <dgm:cxn modelId="{74A0D75D-12C7-472F-B654-9B3A5AE321D1}" type="presOf" srcId="{0A0095F6-29AA-45A9-A398-2074BA14C054}" destId="{8F13C271-3E4A-4C49-88D7-16105A586908}" srcOrd="0" destOrd="0" presId="urn:microsoft.com/office/officeart/2005/8/layout/vProcess5"/>
    <dgm:cxn modelId="{E75DCD66-7D4A-4439-9934-DA57B845CF44}" srcId="{5D10C125-30DA-443E-99A1-F5547D719199}" destId="{F1CECF4B-B8ED-4B82-A013-4FDD157B924B}" srcOrd="1" destOrd="0" parTransId="{38DB2030-4B5E-418F-9FF0-08787499CAC4}" sibTransId="{0A0095F6-29AA-45A9-A398-2074BA14C054}"/>
    <dgm:cxn modelId="{71AFBF49-120A-4005-8990-0F2FDDE5AF1D}" type="presOf" srcId="{9A8506ED-1234-4328-9D60-1351C7ECB22E}" destId="{8DF423F5-C1C2-4908-AFC3-F8022F146F1B}" srcOrd="1" destOrd="0" presId="urn:microsoft.com/office/officeart/2005/8/layout/vProcess5"/>
    <dgm:cxn modelId="{24313987-E195-4CA1-96F7-25162D1F2D5D}" type="presOf" srcId="{D76DE338-D6C1-4232-9A60-5A828E20827E}" destId="{B3D983FF-70A5-43D0-919B-5F1F934EB266}" srcOrd="0" destOrd="0" presId="urn:microsoft.com/office/officeart/2005/8/layout/vProcess5"/>
    <dgm:cxn modelId="{8C4BEE8B-0B69-4A97-87D4-26FCEA6C8707}" type="presOf" srcId="{F1CECF4B-B8ED-4B82-A013-4FDD157B924B}" destId="{617D853A-98C0-41AD-A91B-FBBFC4591743}" srcOrd="0" destOrd="0" presId="urn:microsoft.com/office/officeart/2005/8/layout/vProcess5"/>
    <dgm:cxn modelId="{E049058C-EA49-48B8-A6C5-B62D1B6717E6}" type="presOf" srcId="{F0F201BE-0621-4DBD-B379-3CA708BBCCF9}" destId="{BD25592B-D62F-4120-AB56-B58289125E92}" srcOrd="0" destOrd="0" presId="urn:microsoft.com/office/officeart/2005/8/layout/vProcess5"/>
    <dgm:cxn modelId="{3C88338C-9286-439E-88B4-74FA8B1492F2}" type="presOf" srcId="{342605BF-15DB-41D8-BBF7-0F42737A1875}" destId="{A7A5DA9C-DB6A-4BD0-A5A9-CA18475B5F9B}" srcOrd="0" destOrd="0" presId="urn:microsoft.com/office/officeart/2005/8/layout/vProcess5"/>
    <dgm:cxn modelId="{2298B99B-1D5E-4853-83EE-C4B70F55EBD8}" type="presOf" srcId="{B0507AA0-FC01-4BAA-867C-0738AB06E0D6}" destId="{8FCCDD94-C566-456F-B7DE-222E88A81477}" srcOrd="0" destOrd="0" presId="urn:microsoft.com/office/officeart/2005/8/layout/vProcess5"/>
    <dgm:cxn modelId="{118A90B9-FC7C-4032-8952-DD451A1066D6}" srcId="{5D10C125-30DA-443E-99A1-F5547D719199}" destId="{068C4A18-F783-4201-AA80-548C584F098F}" srcOrd="4" destOrd="0" parTransId="{C21EC468-B573-43A0-93AE-656B133362AC}" sibTransId="{4377FE86-5F79-4D87-9421-24B59E1DE7EA}"/>
    <dgm:cxn modelId="{72E00EDA-F5B8-4781-A023-64648185EFF9}" type="presOf" srcId="{068C4A18-F783-4201-AA80-548C584F098F}" destId="{6227EA5B-2E53-46CD-BA55-0E6EBB2A4310}" srcOrd="1" destOrd="0" presId="urn:microsoft.com/office/officeart/2005/8/layout/vProcess5"/>
    <dgm:cxn modelId="{839229DA-DE16-422E-AE5C-B4E588CC8555}" srcId="{5D10C125-30DA-443E-99A1-F5547D719199}" destId="{9A8506ED-1234-4328-9D60-1351C7ECB22E}" srcOrd="2" destOrd="0" parTransId="{1CD56AC0-13DA-4B9D-858E-E150EFB1D841}" sibTransId="{F0F201BE-0621-4DBD-B379-3CA708BBCCF9}"/>
    <dgm:cxn modelId="{D889CEDA-4506-4748-9613-C629B979AF0A}" type="presOf" srcId="{068C4A18-F783-4201-AA80-548C584F098F}" destId="{AEDF5ADE-E5AC-4298-8CF1-4D85A190EA4C}" srcOrd="0" destOrd="0" presId="urn:microsoft.com/office/officeart/2005/8/layout/vProcess5"/>
    <dgm:cxn modelId="{E1879DDC-E665-4CD7-A075-E015E32215E8}" type="presOf" srcId="{5D10C125-30DA-443E-99A1-F5547D719199}" destId="{093E8019-6117-405F-9E0E-812FB91FEC1A}" srcOrd="0" destOrd="0" presId="urn:microsoft.com/office/officeart/2005/8/layout/vProcess5"/>
    <dgm:cxn modelId="{07DCD6E8-6CB7-4C41-B34C-57609D9835BE}" type="presOf" srcId="{F1CECF4B-B8ED-4B82-A013-4FDD157B924B}" destId="{B147002C-82F3-4DB0-A33A-7BD004F4171B}" srcOrd="1" destOrd="0" presId="urn:microsoft.com/office/officeart/2005/8/layout/vProcess5"/>
    <dgm:cxn modelId="{C82A0CEE-1607-43D1-B8B5-1FE62AE7BAE8}" type="presOf" srcId="{9A8506ED-1234-4328-9D60-1351C7ECB22E}" destId="{B2191CEF-1583-47BD-AA51-C34E041D2B30}" srcOrd="0" destOrd="0" presId="urn:microsoft.com/office/officeart/2005/8/layout/vProcess5"/>
    <dgm:cxn modelId="{F154B4F4-2DB1-4651-8070-BC0B3F48BC9B}" srcId="{5D10C125-30DA-443E-99A1-F5547D719199}" destId="{B0507AA0-FC01-4BAA-867C-0738AB06E0D6}" srcOrd="3" destOrd="0" parTransId="{BBFF2C49-596B-417D-AEAE-5653365C3C75}" sibTransId="{D76DE338-D6C1-4232-9A60-5A828E20827E}"/>
    <dgm:cxn modelId="{53C71BFD-D36A-4F66-80C1-8D670B13E92B}" type="presOf" srcId="{B0507AA0-FC01-4BAA-867C-0738AB06E0D6}" destId="{F817081F-9CCE-46F6-9852-C40474C97F5B}" srcOrd="1" destOrd="0" presId="urn:microsoft.com/office/officeart/2005/8/layout/vProcess5"/>
    <dgm:cxn modelId="{B9A6069A-CF0F-4FD7-A2AB-FBCAF0DA7834}" type="presParOf" srcId="{093E8019-6117-405F-9E0E-812FB91FEC1A}" destId="{D595D718-90E6-488D-B20C-A5B6CDC5AAF6}" srcOrd="0" destOrd="0" presId="urn:microsoft.com/office/officeart/2005/8/layout/vProcess5"/>
    <dgm:cxn modelId="{14A54727-1E08-46BC-927D-5DC641C99895}" type="presParOf" srcId="{093E8019-6117-405F-9E0E-812FB91FEC1A}" destId="{C9460090-5731-4009-AAA3-E653AEAE3E17}" srcOrd="1" destOrd="0" presId="urn:microsoft.com/office/officeart/2005/8/layout/vProcess5"/>
    <dgm:cxn modelId="{4DF2BB7C-77E1-4DE7-A301-15100897D0EA}" type="presParOf" srcId="{093E8019-6117-405F-9E0E-812FB91FEC1A}" destId="{617D853A-98C0-41AD-A91B-FBBFC4591743}" srcOrd="2" destOrd="0" presId="urn:microsoft.com/office/officeart/2005/8/layout/vProcess5"/>
    <dgm:cxn modelId="{5B021E33-6E6E-487C-9B92-61B9C17CD638}" type="presParOf" srcId="{093E8019-6117-405F-9E0E-812FB91FEC1A}" destId="{B2191CEF-1583-47BD-AA51-C34E041D2B30}" srcOrd="3" destOrd="0" presId="urn:microsoft.com/office/officeart/2005/8/layout/vProcess5"/>
    <dgm:cxn modelId="{51707CA4-71EC-41B8-BD5E-E02FC3584FF5}" type="presParOf" srcId="{093E8019-6117-405F-9E0E-812FB91FEC1A}" destId="{8FCCDD94-C566-456F-B7DE-222E88A81477}" srcOrd="4" destOrd="0" presId="urn:microsoft.com/office/officeart/2005/8/layout/vProcess5"/>
    <dgm:cxn modelId="{3B314697-0F25-436A-8F7A-178AF2DA572A}" type="presParOf" srcId="{093E8019-6117-405F-9E0E-812FB91FEC1A}" destId="{AEDF5ADE-E5AC-4298-8CF1-4D85A190EA4C}" srcOrd="5" destOrd="0" presId="urn:microsoft.com/office/officeart/2005/8/layout/vProcess5"/>
    <dgm:cxn modelId="{44325AF5-CDE9-4BE2-A5EB-D24D4F4320D7}" type="presParOf" srcId="{093E8019-6117-405F-9E0E-812FB91FEC1A}" destId="{A7A5DA9C-DB6A-4BD0-A5A9-CA18475B5F9B}" srcOrd="6" destOrd="0" presId="urn:microsoft.com/office/officeart/2005/8/layout/vProcess5"/>
    <dgm:cxn modelId="{7F7C4453-C1CF-4EA2-958D-4ABE4057103F}" type="presParOf" srcId="{093E8019-6117-405F-9E0E-812FB91FEC1A}" destId="{8F13C271-3E4A-4C49-88D7-16105A586908}" srcOrd="7" destOrd="0" presId="urn:microsoft.com/office/officeart/2005/8/layout/vProcess5"/>
    <dgm:cxn modelId="{EE0C8F0C-14E3-4A74-A761-77B12EC59EE3}" type="presParOf" srcId="{093E8019-6117-405F-9E0E-812FB91FEC1A}" destId="{BD25592B-D62F-4120-AB56-B58289125E92}" srcOrd="8" destOrd="0" presId="urn:microsoft.com/office/officeart/2005/8/layout/vProcess5"/>
    <dgm:cxn modelId="{C1AC8A21-7961-4163-BCF7-708322FD88DF}" type="presParOf" srcId="{093E8019-6117-405F-9E0E-812FB91FEC1A}" destId="{B3D983FF-70A5-43D0-919B-5F1F934EB266}" srcOrd="9" destOrd="0" presId="urn:microsoft.com/office/officeart/2005/8/layout/vProcess5"/>
    <dgm:cxn modelId="{9C04BE8A-F945-41DF-8E1A-1A41C7C376A8}" type="presParOf" srcId="{093E8019-6117-405F-9E0E-812FB91FEC1A}" destId="{C4FBD626-045D-4413-89C2-AEA6EA9EA09E}" srcOrd="10" destOrd="0" presId="urn:microsoft.com/office/officeart/2005/8/layout/vProcess5"/>
    <dgm:cxn modelId="{3A217929-C08F-4691-97A9-D87726262E3D}" type="presParOf" srcId="{093E8019-6117-405F-9E0E-812FB91FEC1A}" destId="{B147002C-82F3-4DB0-A33A-7BD004F4171B}" srcOrd="11" destOrd="0" presId="urn:microsoft.com/office/officeart/2005/8/layout/vProcess5"/>
    <dgm:cxn modelId="{C89A509F-2749-4C3A-8181-4BBC09C61E1A}" type="presParOf" srcId="{093E8019-6117-405F-9E0E-812FB91FEC1A}" destId="{8DF423F5-C1C2-4908-AFC3-F8022F146F1B}" srcOrd="12" destOrd="0" presId="urn:microsoft.com/office/officeart/2005/8/layout/vProcess5"/>
    <dgm:cxn modelId="{C28D9EA3-1633-4442-92E5-5630895FE67C}" type="presParOf" srcId="{093E8019-6117-405F-9E0E-812FB91FEC1A}" destId="{F817081F-9CCE-46F6-9852-C40474C97F5B}" srcOrd="13" destOrd="0" presId="urn:microsoft.com/office/officeart/2005/8/layout/vProcess5"/>
    <dgm:cxn modelId="{D6F5724A-8CB5-473C-ADDF-DEE380ABE247}" type="presParOf" srcId="{093E8019-6117-405F-9E0E-812FB91FEC1A}" destId="{6227EA5B-2E53-46CD-BA55-0E6EBB2A43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96F395-4C88-4CCB-B341-54D60AD9F8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F4379E-8B2F-42C2-B837-F63544A20632}">
      <dgm:prSet/>
      <dgm:spPr/>
      <dgm:t>
        <a:bodyPr/>
        <a:lstStyle/>
        <a:p>
          <a:r>
            <a:rPr lang="en-US"/>
            <a:t>Introvert</a:t>
          </a:r>
        </a:p>
      </dgm:t>
    </dgm:pt>
    <dgm:pt modelId="{104F3258-60BC-416D-9010-61D104F93902}" type="parTrans" cxnId="{9316B24E-84CB-4C33-8123-C58D5DD0E663}">
      <dgm:prSet/>
      <dgm:spPr/>
      <dgm:t>
        <a:bodyPr/>
        <a:lstStyle/>
        <a:p>
          <a:endParaRPr lang="en-US"/>
        </a:p>
      </dgm:t>
    </dgm:pt>
    <dgm:pt modelId="{273C674C-2ECE-4A7D-97ED-4735493AE270}" type="sibTrans" cxnId="{9316B24E-84CB-4C33-8123-C58D5DD0E663}">
      <dgm:prSet/>
      <dgm:spPr/>
      <dgm:t>
        <a:bodyPr/>
        <a:lstStyle/>
        <a:p>
          <a:endParaRPr lang="en-US"/>
        </a:p>
      </dgm:t>
    </dgm:pt>
    <dgm:pt modelId="{3BD7C69C-7172-4C78-80E4-CD547891FB7F}">
      <dgm:prSet/>
      <dgm:spPr/>
      <dgm:t>
        <a:bodyPr/>
        <a:lstStyle/>
        <a:p>
          <a:r>
            <a:rPr lang="en-US"/>
            <a:t>Extrovert</a:t>
          </a:r>
        </a:p>
      </dgm:t>
    </dgm:pt>
    <dgm:pt modelId="{FB00ECCF-126D-42E1-96B9-B01A4D15337E}" type="parTrans" cxnId="{79A9162E-0C2A-4B68-B44D-EB749921673C}">
      <dgm:prSet/>
      <dgm:spPr/>
      <dgm:t>
        <a:bodyPr/>
        <a:lstStyle/>
        <a:p>
          <a:endParaRPr lang="en-US"/>
        </a:p>
      </dgm:t>
    </dgm:pt>
    <dgm:pt modelId="{47AC83BC-BD24-4231-8887-38FC64FB748F}" type="sibTrans" cxnId="{79A9162E-0C2A-4B68-B44D-EB749921673C}">
      <dgm:prSet/>
      <dgm:spPr/>
      <dgm:t>
        <a:bodyPr/>
        <a:lstStyle/>
        <a:p>
          <a:endParaRPr lang="en-US"/>
        </a:p>
      </dgm:t>
    </dgm:pt>
    <dgm:pt modelId="{D184DBF2-74FB-4415-AA51-CABB4DDAE8F3}">
      <dgm:prSet/>
      <dgm:spPr/>
      <dgm:t>
        <a:bodyPr/>
        <a:lstStyle/>
        <a:p>
          <a:r>
            <a:rPr lang="en-US"/>
            <a:t>Ambivert</a:t>
          </a:r>
        </a:p>
      </dgm:t>
    </dgm:pt>
    <dgm:pt modelId="{C0B7617F-CA5F-41F9-AFF0-5B1D5FB2E3DC}" type="parTrans" cxnId="{7953143B-0996-4FBE-82EF-1F784479B8A1}">
      <dgm:prSet/>
      <dgm:spPr/>
      <dgm:t>
        <a:bodyPr/>
        <a:lstStyle/>
        <a:p>
          <a:endParaRPr lang="en-US"/>
        </a:p>
      </dgm:t>
    </dgm:pt>
    <dgm:pt modelId="{208EFE00-92D2-4CC4-A771-34439C422A5C}" type="sibTrans" cxnId="{7953143B-0996-4FBE-82EF-1F784479B8A1}">
      <dgm:prSet/>
      <dgm:spPr/>
      <dgm:t>
        <a:bodyPr/>
        <a:lstStyle/>
        <a:p>
          <a:endParaRPr lang="en-US"/>
        </a:p>
      </dgm:t>
    </dgm:pt>
    <dgm:pt modelId="{2937C7AD-FF1D-4A8D-9352-09B7C72F0444}" type="pres">
      <dgm:prSet presAssocID="{A396F395-4C88-4CCB-B341-54D60AD9F8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C9062E-8C8A-4BCF-B8BD-86BE76C2AC02}" type="pres">
      <dgm:prSet presAssocID="{EBF4379E-8B2F-42C2-B837-F63544A20632}" presName="hierRoot1" presStyleCnt="0"/>
      <dgm:spPr/>
    </dgm:pt>
    <dgm:pt modelId="{7A824919-D69C-42CB-B8CE-ABC4BE513567}" type="pres">
      <dgm:prSet presAssocID="{EBF4379E-8B2F-42C2-B837-F63544A20632}" presName="composite" presStyleCnt="0"/>
      <dgm:spPr/>
    </dgm:pt>
    <dgm:pt modelId="{C8174F41-EA88-4771-80A3-E1D25E9D5CA4}" type="pres">
      <dgm:prSet presAssocID="{EBF4379E-8B2F-42C2-B837-F63544A20632}" presName="background" presStyleLbl="node0" presStyleIdx="0" presStyleCnt="3"/>
      <dgm:spPr/>
    </dgm:pt>
    <dgm:pt modelId="{124E8011-68E1-42A3-B83E-7FBD23A7C6D5}" type="pres">
      <dgm:prSet presAssocID="{EBF4379E-8B2F-42C2-B837-F63544A20632}" presName="text" presStyleLbl="fgAcc0" presStyleIdx="0" presStyleCnt="3">
        <dgm:presLayoutVars>
          <dgm:chPref val="3"/>
        </dgm:presLayoutVars>
      </dgm:prSet>
      <dgm:spPr/>
    </dgm:pt>
    <dgm:pt modelId="{EBB1475C-BA91-40E6-ACF0-5EAE93135101}" type="pres">
      <dgm:prSet presAssocID="{EBF4379E-8B2F-42C2-B837-F63544A20632}" presName="hierChild2" presStyleCnt="0"/>
      <dgm:spPr/>
    </dgm:pt>
    <dgm:pt modelId="{67F4E144-25FA-4F15-86A4-10E29CB82A0E}" type="pres">
      <dgm:prSet presAssocID="{3BD7C69C-7172-4C78-80E4-CD547891FB7F}" presName="hierRoot1" presStyleCnt="0"/>
      <dgm:spPr/>
    </dgm:pt>
    <dgm:pt modelId="{B9FB990F-0580-4D25-AF47-E626C48633F4}" type="pres">
      <dgm:prSet presAssocID="{3BD7C69C-7172-4C78-80E4-CD547891FB7F}" presName="composite" presStyleCnt="0"/>
      <dgm:spPr/>
    </dgm:pt>
    <dgm:pt modelId="{E4EE0881-754D-4572-B487-760F0306F74F}" type="pres">
      <dgm:prSet presAssocID="{3BD7C69C-7172-4C78-80E4-CD547891FB7F}" presName="background" presStyleLbl="node0" presStyleIdx="1" presStyleCnt="3"/>
      <dgm:spPr/>
    </dgm:pt>
    <dgm:pt modelId="{59ED235E-F187-4CC4-9538-67E78F73B55D}" type="pres">
      <dgm:prSet presAssocID="{3BD7C69C-7172-4C78-80E4-CD547891FB7F}" presName="text" presStyleLbl="fgAcc0" presStyleIdx="1" presStyleCnt="3">
        <dgm:presLayoutVars>
          <dgm:chPref val="3"/>
        </dgm:presLayoutVars>
      </dgm:prSet>
      <dgm:spPr/>
    </dgm:pt>
    <dgm:pt modelId="{8C0B2B5F-DBF3-4AAC-A907-A969D5B24D16}" type="pres">
      <dgm:prSet presAssocID="{3BD7C69C-7172-4C78-80E4-CD547891FB7F}" presName="hierChild2" presStyleCnt="0"/>
      <dgm:spPr/>
    </dgm:pt>
    <dgm:pt modelId="{2217FA03-C65E-4AA4-A8CD-A825C8B278BB}" type="pres">
      <dgm:prSet presAssocID="{D184DBF2-74FB-4415-AA51-CABB4DDAE8F3}" presName="hierRoot1" presStyleCnt="0"/>
      <dgm:spPr/>
    </dgm:pt>
    <dgm:pt modelId="{400E2BA3-C4AF-4242-BD22-C59DF17E06AC}" type="pres">
      <dgm:prSet presAssocID="{D184DBF2-74FB-4415-AA51-CABB4DDAE8F3}" presName="composite" presStyleCnt="0"/>
      <dgm:spPr/>
    </dgm:pt>
    <dgm:pt modelId="{3987294B-93C9-445C-AAE4-B318D43894B6}" type="pres">
      <dgm:prSet presAssocID="{D184DBF2-74FB-4415-AA51-CABB4DDAE8F3}" presName="background" presStyleLbl="node0" presStyleIdx="2" presStyleCnt="3"/>
      <dgm:spPr/>
    </dgm:pt>
    <dgm:pt modelId="{69DBA673-286A-482B-9D40-C4A2BE8FC16F}" type="pres">
      <dgm:prSet presAssocID="{D184DBF2-74FB-4415-AA51-CABB4DDAE8F3}" presName="text" presStyleLbl="fgAcc0" presStyleIdx="2" presStyleCnt="3">
        <dgm:presLayoutVars>
          <dgm:chPref val="3"/>
        </dgm:presLayoutVars>
      </dgm:prSet>
      <dgm:spPr/>
    </dgm:pt>
    <dgm:pt modelId="{99D17FAF-96B2-4910-BD76-FE386A20A61D}" type="pres">
      <dgm:prSet presAssocID="{D184DBF2-74FB-4415-AA51-CABB4DDAE8F3}" presName="hierChild2" presStyleCnt="0"/>
      <dgm:spPr/>
    </dgm:pt>
  </dgm:ptLst>
  <dgm:cxnLst>
    <dgm:cxn modelId="{79A9162E-0C2A-4B68-B44D-EB749921673C}" srcId="{A396F395-4C88-4CCB-B341-54D60AD9F8DB}" destId="{3BD7C69C-7172-4C78-80E4-CD547891FB7F}" srcOrd="1" destOrd="0" parTransId="{FB00ECCF-126D-42E1-96B9-B01A4D15337E}" sibTransId="{47AC83BC-BD24-4231-8887-38FC64FB748F}"/>
    <dgm:cxn modelId="{02CFA436-F822-49E0-8513-A1229E6AC546}" type="presOf" srcId="{A396F395-4C88-4CCB-B341-54D60AD9F8DB}" destId="{2937C7AD-FF1D-4A8D-9352-09B7C72F0444}" srcOrd="0" destOrd="0" presId="urn:microsoft.com/office/officeart/2005/8/layout/hierarchy1"/>
    <dgm:cxn modelId="{7953143B-0996-4FBE-82EF-1F784479B8A1}" srcId="{A396F395-4C88-4CCB-B341-54D60AD9F8DB}" destId="{D184DBF2-74FB-4415-AA51-CABB4DDAE8F3}" srcOrd="2" destOrd="0" parTransId="{C0B7617F-CA5F-41F9-AFF0-5B1D5FB2E3DC}" sibTransId="{208EFE00-92D2-4CC4-A771-34439C422A5C}"/>
    <dgm:cxn modelId="{F2FC696B-8013-40EA-8148-E31CEB314BD4}" type="presOf" srcId="{3BD7C69C-7172-4C78-80E4-CD547891FB7F}" destId="{59ED235E-F187-4CC4-9538-67E78F73B55D}" srcOrd="0" destOrd="0" presId="urn:microsoft.com/office/officeart/2005/8/layout/hierarchy1"/>
    <dgm:cxn modelId="{9316B24E-84CB-4C33-8123-C58D5DD0E663}" srcId="{A396F395-4C88-4CCB-B341-54D60AD9F8DB}" destId="{EBF4379E-8B2F-42C2-B837-F63544A20632}" srcOrd="0" destOrd="0" parTransId="{104F3258-60BC-416D-9010-61D104F93902}" sibTransId="{273C674C-2ECE-4A7D-97ED-4735493AE270}"/>
    <dgm:cxn modelId="{41015CA2-FC0B-41C6-973F-8AD84B7886CD}" type="presOf" srcId="{EBF4379E-8B2F-42C2-B837-F63544A20632}" destId="{124E8011-68E1-42A3-B83E-7FBD23A7C6D5}" srcOrd="0" destOrd="0" presId="urn:microsoft.com/office/officeart/2005/8/layout/hierarchy1"/>
    <dgm:cxn modelId="{39F8A5BC-4261-4E84-9BB8-D4A84380EF56}" type="presOf" srcId="{D184DBF2-74FB-4415-AA51-CABB4DDAE8F3}" destId="{69DBA673-286A-482B-9D40-C4A2BE8FC16F}" srcOrd="0" destOrd="0" presId="urn:microsoft.com/office/officeart/2005/8/layout/hierarchy1"/>
    <dgm:cxn modelId="{2F9285E7-B81D-4036-A684-3700C44905F6}" type="presParOf" srcId="{2937C7AD-FF1D-4A8D-9352-09B7C72F0444}" destId="{1CC9062E-8C8A-4BCF-B8BD-86BE76C2AC02}" srcOrd="0" destOrd="0" presId="urn:microsoft.com/office/officeart/2005/8/layout/hierarchy1"/>
    <dgm:cxn modelId="{4DD1401B-5943-44BD-A963-9AFDC2AA43CF}" type="presParOf" srcId="{1CC9062E-8C8A-4BCF-B8BD-86BE76C2AC02}" destId="{7A824919-D69C-42CB-B8CE-ABC4BE513567}" srcOrd="0" destOrd="0" presId="urn:microsoft.com/office/officeart/2005/8/layout/hierarchy1"/>
    <dgm:cxn modelId="{86CBF504-CB00-422D-8E57-F901DFEE66D0}" type="presParOf" srcId="{7A824919-D69C-42CB-B8CE-ABC4BE513567}" destId="{C8174F41-EA88-4771-80A3-E1D25E9D5CA4}" srcOrd="0" destOrd="0" presId="urn:microsoft.com/office/officeart/2005/8/layout/hierarchy1"/>
    <dgm:cxn modelId="{946D2031-639B-49E3-9302-EA03AB1E29CB}" type="presParOf" srcId="{7A824919-D69C-42CB-B8CE-ABC4BE513567}" destId="{124E8011-68E1-42A3-B83E-7FBD23A7C6D5}" srcOrd="1" destOrd="0" presId="urn:microsoft.com/office/officeart/2005/8/layout/hierarchy1"/>
    <dgm:cxn modelId="{12330113-648E-40CB-BDFE-7937D8F17F28}" type="presParOf" srcId="{1CC9062E-8C8A-4BCF-B8BD-86BE76C2AC02}" destId="{EBB1475C-BA91-40E6-ACF0-5EAE93135101}" srcOrd="1" destOrd="0" presId="urn:microsoft.com/office/officeart/2005/8/layout/hierarchy1"/>
    <dgm:cxn modelId="{72B3DB1B-0B83-45F5-98BE-F6DCCD0BBB98}" type="presParOf" srcId="{2937C7AD-FF1D-4A8D-9352-09B7C72F0444}" destId="{67F4E144-25FA-4F15-86A4-10E29CB82A0E}" srcOrd="1" destOrd="0" presId="urn:microsoft.com/office/officeart/2005/8/layout/hierarchy1"/>
    <dgm:cxn modelId="{D2C0EA60-93F5-433B-BC1F-B88F844CF105}" type="presParOf" srcId="{67F4E144-25FA-4F15-86A4-10E29CB82A0E}" destId="{B9FB990F-0580-4D25-AF47-E626C48633F4}" srcOrd="0" destOrd="0" presId="urn:microsoft.com/office/officeart/2005/8/layout/hierarchy1"/>
    <dgm:cxn modelId="{ED26B4CD-8049-4A1F-BC28-D40DF489EA45}" type="presParOf" srcId="{B9FB990F-0580-4D25-AF47-E626C48633F4}" destId="{E4EE0881-754D-4572-B487-760F0306F74F}" srcOrd="0" destOrd="0" presId="urn:microsoft.com/office/officeart/2005/8/layout/hierarchy1"/>
    <dgm:cxn modelId="{9E934AA4-F33D-4FEA-8A60-7AE921D62ED5}" type="presParOf" srcId="{B9FB990F-0580-4D25-AF47-E626C48633F4}" destId="{59ED235E-F187-4CC4-9538-67E78F73B55D}" srcOrd="1" destOrd="0" presId="urn:microsoft.com/office/officeart/2005/8/layout/hierarchy1"/>
    <dgm:cxn modelId="{4F7333E3-3936-41A8-AF2D-71D8F8AC3C33}" type="presParOf" srcId="{67F4E144-25FA-4F15-86A4-10E29CB82A0E}" destId="{8C0B2B5F-DBF3-4AAC-A907-A969D5B24D16}" srcOrd="1" destOrd="0" presId="urn:microsoft.com/office/officeart/2005/8/layout/hierarchy1"/>
    <dgm:cxn modelId="{88E9E92D-E91E-45FE-A0A7-07B5877AF681}" type="presParOf" srcId="{2937C7AD-FF1D-4A8D-9352-09B7C72F0444}" destId="{2217FA03-C65E-4AA4-A8CD-A825C8B278BB}" srcOrd="2" destOrd="0" presId="urn:microsoft.com/office/officeart/2005/8/layout/hierarchy1"/>
    <dgm:cxn modelId="{E08CB71F-AF1B-4EE5-BBD2-27020EDEA615}" type="presParOf" srcId="{2217FA03-C65E-4AA4-A8CD-A825C8B278BB}" destId="{400E2BA3-C4AF-4242-BD22-C59DF17E06AC}" srcOrd="0" destOrd="0" presId="urn:microsoft.com/office/officeart/2005/8/layout/hierarchy1"/>
    <dgm:cxn modelId="{F180E7C8-6A23-4E82-97E5-8D46A93C1C6A}" type="presParOf" srcId="{400E2BA3-C4AF-4242-BD22-C59DF17E06AC}" destId="{3987294B-93C9-445C-AAE4-B318D43894B6}" srcOrd="0" destOrd="0" presId="urn:microsoft.com/office/officeart/2005/8/layout/hierarchy1"/>
    <dgm:cxn modelId="{75C37F18-44DD-4A94-960F-97F458C71694}" type="presParOf" srcId="{400E2BA3-C4AF-4242-BD22-C59DF17E06AC}" destId="{69DBA673-286A-482B-9D40-C4A2BE8FC16F}" srcOrd="1" destOrd="0" presId="urn:microsoft.com/office/officeart/2005/8/layout/hierarchy1"/>
    <dgm:cxn modelId="{73210B18-A0DA-494B-8CB7-6FB6E4CA24D5}" type="presParOf" srcId="{2217FA03-C65E-4AA4-A8CD-A825C8B278BB}" destId="{99D17FAF-96B2-4910-BD76-FE386A20A6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3EB34-5397-4F09-AF3B-5F9DAA0B7B1C}">
      <dsp:nvSpPr>
        <dsp:cNvPr id="0" name=""/>
        <dsp:cNvSpPr/>
      </dsp:nvSpPr>
      <dsp:spPr>
        <a:xfrm>
          <a:off x="9477" y="408814"/>
          <a:ext cx="2083491" cy="625047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176" tIns="77176" rIns="77176" bIns="771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List</a:t>
          </a:r>
        </a:p>
      </dsp:txBody>
      <dsp:txXfrm>
        <a:off x="196991" y="408814"/>
        <a:ext cx="1708463" cy="625047"/>
      </dsp:txXfrm>
    </dsp:sp>
    <dsp:sp modelId="{1D966BE5-ABEE-42C9-BB4D-49EC8F6D9495}">
      <dsp:nvSpPr>
        <dsp:cNvPr id="0" name=""/>
        <dsp:cNvSpPr/>
      </dsp:nvSpPr>
      <dsp:spPr>
        <a:xfrm>
          <a:off x="9477" y="1033862"/>
          <a:ext cx="1895977" cy="13328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4" tIns="149824" rIns="149824" bIns="299649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List your child's strengths and weaknesses (academic and behaviorial)</a:t>
          </a:r>
        </a:p>
      </dsp:txBody>
      <dsp:txXfrm>
        <a:off x="9477" y="1033862"/>
        <a:ext cx="1895977" cy="1332824"/>
      </dsp:txXfrm>
    </dsp:sp>
    <dsp:sp modelId="{774C9470-A2D9-4E53-AB7B-EBD28DBF3ADF}">
      <dsp:nvSpPr>
        <dsp:cNvPr id="0" name=""/>
        <dsp:cNvSpPr/>
      </dsp:nvSpPr>
      <dsp:spPr>
        <a:xfrm>
          <a:off x="2051862" y="408814"/>
          <a:ext cx="2083491" cy="625047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176" tIns="77176" rIns="77176" bIns="771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Gather</a:t>
          </a:r>
        </a:p>
      </dsp:txBody>
      <dsp:txXfrm>
        <a:off x="2239376" y="408814"/>
        <a:ext cx="1708463" cy="625047"/>
      </dsp:txXfrm>
    </dsp:sp>
    <dsp:sp modelId="{BE70BF3E-9501-4FBE-BE6E-3BF5C88F4FBE}">
      <dsp:nvSpPr>
        <dsp:cNvPr id="0" name=""/>
        <dsp:cNvSpPr/>
      </dsp:nvSpPr>
      <dsp:spPr>
        <a:xfrm>
          <a:off x="2051862" y="1033862"/>
          <a:ext cx="1895977" cy="13328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4" tIns="149824" rIns="149824" bIns="299649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Gather Former Testing or Observations (school district, home testing, or tutoring)</a:t>
          </a:r>
        </a:p>
      </dsp:txBody>
      <dsp:txXfrm>
        <a:off x="2051862" y="1033862"/>
        <a:ext cx="1895977" cy="1332824"/>
      </dsp:txXfrm>
    </dsp:sp>
    <dsp:sp modelId="{B7E90AFE-732C-4D42-8F74-7A2169EAE846}">
      <dsp:nvSpPr>
        <dsp:cNvPr id="0" name=""/>
        <dsp:cNvSpPr/>
      </dsp:nvSpPr>
      <dsp:spPr>
        <a:xfrm>
          <a:off x="4094246" y="408814"/>
          <a:ext cx="2083491" cy="625047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176" tIns="77176" rIns="77176" bIns="771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Collaborate</a:t>
          </a:r>
        </a:p>
      </dsp:txBody>
      <dsp:txXfrm>
        <a:off x="4281760" y="408814"/>
        <a:ext cx="1708463" cy="625047"/>
      </dsp:txXfrm>
    </dsp:sp>
    <dsp:sp modelId="{237864AB-90A8-4EFF-B2C7-A5B0B91D4920}">
      <dsp:nvSpPr>
        <dsp:cNvPr id="0" name=""/>
        <dsp:cNvSpPr/>
      </dsp:nvSpPr>
      <dsp:spPr>
        <a:xfrm>
          <a:off x="4094246" y="1033862"/>
          <a:ext cx="1895977" cy="13328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4" tIns="149824" rIns="149824" bIns="299649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Collaborate with therapist (they see what you can't)</a:t>
          </a:r>
        </a:p>
      </dsp:txBody>
      <dsp:txXfrm>
        <a:off x="4094246" y="1033862"/>
        <a:ext cx="1895977" cy="1332824"/>
      </dsp:txXfrm>
    </dsp:sp>
    <dsp:sp modelId="{2F53FADB-6BDB-489F-B6FE-7DC1A6592876}">
      <dsp:nvSpPr>
        <dsp:cNvPr id="0" name=""/>
        <dsp:cNvSpPr/>
      </dsp:nvSpPr>
      <dsp:spPr>
        <a:xfrm>
          <a:off x="6136630" y="408814"/>
          <a:ext cx="2083491" cy="625047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176" tIns="77176" rIns="77176" bIns="771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Compile</a:t>
          </a:r>
        </a:p>
      </dsp:txBody>
      <dsp:txXfrm>
        <a:off x="6324144" y="408814"/>
        <a:ext cx="1708463" cy="625047"/>
      </dsp:txXfrm>
    </dsp:sp>
    <dsp:sp modelId="{5EE6221A-211B-4B1E-B664-468F56018E11}">
      <dsp:nvSpPr>
        <dsp:cNvPr id="0" name=""/>
        <dsp:cNvSpPr/>
      </dsp:nvSpPr>
      <dsp:spPr>
        <a:xfrm>
          <a:off x="6136630" y="1033862"/>
          <a:ext cx="1895977" cy="13328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824" tIns="149824" rIns="149824" bIns="299649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Compile work samples  (determine goals)</a:t>
          </a:r>
        </a:p>
      </dsp:txBody>
      <dsp:txXfrm>
        <a:off x="6136630" y="1033862"/>
        <a:ext cx="1895977" cy="1332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60090-5731-4009-AAA3-E653AEAE3E17}">
      <dsp:nvSpPr>
        <dsp:cNvPr id="0" name=""/>
        <dsp:cNvSpPr/>
      </dsp:nvSpPr>
      <dsp:spPr>
        <a:xfrm>
          <a:off x="0" y="0"/>
          <a:ext cx="6336792" cy="4995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Put them in the driver's seat</a:t>
          </a:r>
        </a:p>
      </dsp:txBody>
      <dsp:txXfrm>
        <a:off x="14632" y="14632"/>
        <a:ext cx="5739244" cy="470326"/>
      </dsp:txXfrm>
    </dsp:sp>
    <dsp:sp modelId="{617D853A-98C0-41AD-A91B-FBBFC4591743}">
      <dsp:nvSpPr>
        <dsp:cNvPr id="0" name=""/>
        <dsp:cNvSpPr/>
      </dsp:nvSpPr>
      <dsp:spPr>
        <a:xfrm>
          <a:off x="473202" y="568977"/>
          <a:ext cx="6336792" cy="499590"/>
        </a:xfrm>
        <a:prstGeom prst="roundRect">
          <a:avLst>
            <a:gd name="adj" fmla="val 10000"/>
          </a:avLst>
        </a:prstGeom>
        <a:solidFill>
          <a:schemeClr val="accent2">
            <a:hueOff val="-2049536"/>
            <a:satOff val="0"/>
            <a:lumOff val="-2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Trust that they know</a:t>
          </a:r>
        </a:p>
      </dsp:txBody>
      <dsp:txXfrm>
        <a:off x="487834" y="583609"/>
        <a:ext cx="5509592" cy="470326"/>
      </dsp:txXfrm>
    </dsp:sp>
    <dsp:sp modelId="{B2191CEF-1583-47BD-AA51-C34E041D2B30}">
      <dsp:nvSpPr>
        <dsp:cNvPr id="0" name=""/>
        <dsp:cNvSpPr/>
      </dsp:nvSpPr>
      <dsp:spPr>
        <a:xfrm>
          <a:off x="946404" y="1137955"/>
          <a:ext cx="6336792" cy="499590"/>
        </a:xfrm>
        <a:prstGeom prst="roundRect">
          <a:avLst>
            <a:gd name="adj" fmla="val 10000"/>
          </a:avLst>
        </a:prstGeom>
        <a:solidFill>
          <a:schemeClr val="accent2">
            <a:hueOff val="-4099071"/>
            <a:satOff val="0"/>
            <a:lumOff val="-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Believe in them</a:t>
          </a:r>
        </a:p>
      </dsp:txBody>
      <dsp:txXfrm>
        <a:off x="961036" y="1152587"/>
        <a:ext cx="5509592" cy="470326"/>
      </dsp:txXfrm>
    </dsp:sp>
    <dsp:sp modelId="{8FCCDD94-C566-456F-B7DE-222E88A81477}">
      <dsp:nvSpPr>
        <dsp:cNvPr id="0" name=""/>
        <dsp:cNvSpPr/>
      </dsp:nvSpPr>
      <dsp:spPr>
        <a:xfrm>
          <a:off x="1419605" y="1706933"/>
          <a:ext cx="6336792" cy="499590"/>
        </a:xfrm>
        <a:prstGeom prst="roundRect">
          <a:avLst>
            <a:gd name="adj" fmla="val 10000"/>
          </a:avLst>
        </a:prstGeom>
        <a:solidFill>
          <a:schemeClr val="accent2">
            <a:hueOff val="-6148607"/>
            <a:satOff val="0"/>
            <a:lumOff val="-7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/>
            </a:rPr>
            <a:t>Be a Resource</a:t>
          </a:r>
        </a:p>
      </dsp:txBody>
      <dsp:txXfrm>
        <a:off x="1434237" y="1721565"/>
        <a:ext cx="5509592" cy="470326"/>
      </dsp:txXfrm>
    </dsp:sp>
    <dsp:sp modelId="{AEDF5ADE-E5AC-4298-8CF1-4D85A190EA4C}">
      <dsp:nvSpPr>
        <dsp:cNvPr id="0" name=""/>
        <dsp:cNvSpPr/>
      </dsp:nvSpPr>
      <dsp:spPr>
        <a:xfrm>
          <a:off x="1892808" y="2275910"/>
          <a:ext cx="6336792" cy="499590"/>
        </a:xfrm>
        <a:prstGeom prst="roundRect">
          <a:avLst>
            <a:gd name="adj" fmla="val 10000"/>
          </a:avLst>
        </a:prstGeom>
        <a:solidFill>
          <a:schemeClr val="accent2">
            <a:hueOff val="-8198143"/>
            <a:satOff val="0"/>
            <a:lumOff val="-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/>
            </a:rPr>
            <a:t>Showcase their talent (Be You)</a:t>
          </a:r>
        </a:p>
      </dsp:txBody>
      <dsp:txXfrm>
        <a:off x="1907440" y="2290542"/>
        <a:ext cx="5509592" cy="470326"/>
      </dsp:txXfrm>
    </dsp:sp>
    <dsp:sp modelId="{A7A5DA9C-DB6A-4BD0-A5A9-CA18475B5F9B}">
      <dsp:nvSpPr>
        <dsp:cNvPr id="0" name=""/>
        <dsp:cNvSpPr/>
      </dsp:nvSpPr>
      <dsp:spPr>
        <a:xfrm>
          <a:off x="6012058" y="364978"/>
          <a:ext cx="324733" cy="324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01</a:t>
          </a:r>
        </a:p>
      </dsp:txBody>
      <dsp:txXfrm>
        <a:off x="6085123" y="364978"/>
        <a:ext cx="178603" cy="244362"/>
      </dsp:txXfrm>
    </dsp:sp>
    <dsp:sp modelId="{8F13C271-3E4A-4C49-88D7-16105A586908}">
      <dsp:nvSpPr>
        <dsp:cNvPr id="0" name=""/>
        <dsp:cNvSpPr/>
      </dsp:nvSpPr>
      <dsp:spPr>
        <a:xfrm>
          <a:off x="6485260" y="933956"/>
          <a:ext cx="324733" cy="324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704139"/>
            <a:satOff val="-3299"/>
            <a:lumOff val="-55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704139"/>
              <a:satOff val="-3299"/>
              <a:lumOff val="-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02</a:t>
          </a:r>
        </a:p>
      </dsp:txBody>
      <dsp:txXfrm>
        <a:off x="6558325" y="933956"/>
        <a:ext cx="178603" cy="244362"/>
      </dsp:txXfrm>
    </dsp:sp>
    <dsp:sp modelId="{BD25592B-D62F-4120-AB56-B58289125E92}">
      <dsp:nvSpPr>
        <dsp:cNvPr id="0" name=""/>
        <dsp:cNvSpPr/>
      </dsp:nvSpPr>
      <dsp:spPr>
        <a:xfrm>
          <a:off x="6958462" y="1494607"/>
          <a:ext cx="324733" cy="324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408278"/>
            <a:satOff val="-6599"/>
            <a:lumOff val="-1107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5408278"/>
              <a:satOff val="-6599"/>
              <a:lumOff val="-1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03</a:t>
          </a:r>
        </a:p>
      </dsp:txBody>
      <dsp:txXfrm>
        <a:off x="7031527" y="1494607"/>
        <a:ext cx="178603" cy="244362"/>
      </dsp:txXfrm>
    </dsp:sp>
    <dsp:sp modelId="{B3D983FF-70A5-43D0-919B-5F1F934EB266}">
      <dsp:nvSpPr>
        <dsp:cNvPr id="0" name=""/>
        <dsp:cNvSpPr/>
      </dsp:nvSpPr>
      <dsp:spPr>
        <a:xfrm>
          <a:off x="7431664" y="2069135"/>
          <a:ext cx="324733" cy="3247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112417"/>
            <a:satOff val="-9898"/>
            <a:lumOff val="-166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8112417"/>
              <a:satOff val="-9898"/>
              <a:lumOff val="-16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04</a:t>
          </a:r>
        </a:p>
      </dsp:txBody>
      <dsp:txXfrm>
        <a:off x="7504729" y="2069135"/>
        <a:ext cx="178603" cy="244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74F41-EA88-4771-80A3-E1D25E9D5CA4}">
      <dsp:nvSpPr>
        <dsp:cNvPr id="0" name=""/>
        <dsp:cNvSpPr/>
      </dsp:nvSpPr>
      <dsp:spPr>
        <a:xfrm>
          <a:off x="0" y="530714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E8011-68E1-42A3-B83E-7FBD23A7C6D5}">
      <dsp:nvSpPr>
        <dsp:cNvPr id="0" name=""/>
        <dsp:cNvSpPr/>
      </dsp:nvSpPr>
      <dsp:spPr>
        <a:xfrm>
          <a:off x="257174" y="775031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Introvert</a:t>
          </a:r>
        </a:p>
      </dsp:txBody>
      <dsp:txXfrm>
        <a:off x="300222" y="818079"/>
        <a:ext cx="2228479" cy="1383659"/>
      </dsp:txXfrm>
    </dsp:sp>
    <dsp:sp modelId="{E4EE0881-754D-4572-B487-760F0306F74F}">
      <dsp:nvSpPr>
        <dsp:cNvPr id="0" name=""/>
        <dsp:cNvSpPr/>
      </dsp:nvSpPr>
      <dsp:spPr>
        <a:xfrm>
          <a:off x="2828924" y="530714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D235E-F187-4CC4-9538-67E78F73B55D}">
      <dsp:nvSpPr>
        <dsp:cNvPr id="0" name=""/>
        <dsp:cNvSpPr/>
      </dsp:nvSpPr>
      <dsp:spPr>
        <a:xfrm>
          <a:off x="3086099" y="775031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Extrovert</a:t>
          </a:r>
        </a:p>
      </dsp:txBody>
      <dsp:txXfrm>
        <a:off x="3129147" y="818079"/>
        <a:ext cx="2228479" cy="1383659"/>
      </dsp:txXfrm>
    </dsp:sp>
    <dsp:sp modelId="{3987294B-93C9-445C-AAE4-B318D43894B6}">
      <dsp:nvSpPr>
        <dsp:cNvPr id="0" name=""/>
        <dsp:cNvSpPr/>
      </dsp:nvSpPr>
      <dsp:spPr>
        <a:xfrm>
          <a:off x="5657850" y="530714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BA673-286A-482B-9D40-C4A2BE8FC16F}">
      <dsp:nvSpPr>
        <dsp:cNvPr id="0" name=""/>
        <dsp:cNvSpPr/>
      </dsp:nvSpPr>
      <dsp:spPr>
        <a:xfrm>
          <a:off x="5915024" y="775031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Ambivert</a:t>
          </a:r>
        </a:p>
      </dsp:txBody>
      <dsp:txXfrm>
        <a:off x="5958072" y="818079"/>
        <a:ext cx="2228479" cy="1383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CABE3-EB4C-6447-9ADF-462FB8D474E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A28BC-F413-6E4B-BE7D-FD972FA8B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5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92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1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15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2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Good morning everyone and good afternoon to thos</a:t>
            </a:r>
            <a:r>
              <a:rPr lang="en-US" dirty="0"/>
              <a:t>e of you on the East Coast. My name is Julie Hernandez and I am WGU’s Educational and Professional programming manager.  I will be today’s host and as such I want to Welcome to this month’s four-part webinar series.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Today’s topic is 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first….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30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basic etiquette guidelines.  You have all been muted upon entry.  If you have a questions you can type t into the chat, indicated by a thought bubble at the bottom of your screen.  Or you can enter it into the Q&amp;A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.  You’ll find that by clicking on the 3 dots and selecting Q&amp;A from the menu.  </a:t>
            </a:r>
          </a:p>
          <a:p>
            <a:endParaRPr lang="en-US" dirty="0"/>
          </a:p>
          <a:p>
            <a:r>
              <a:rPr lang="en-US" dirty="0"/>
              <a:t>As an overview of what to expect during the next 45 minutes.  Two slides about WGU for those of you who are unfamiliar with our university.</a:t>
            </a:r>
          </a:p>
          <a:p>
            <a:r>
              <a:rPr lang="en-US" dirty="0"/>
              <a:t>Each of our panelists will introduce themselves  as they present their roles and learnings.</a:t>
            </a:r>
          </a:p>
          <a:p>
            <a:r>
              <a:rPr lang="en-US" dirty="0"/>
              <a:t>We’ve prepared three questions that I will pose to the panelists about what they’ve learned</a:t>
            </a:r>
          </a:p>
          <a:p>
            <a:r>
              <a:rPr lang="en-US" dirty="0"/>
              <a:t>And then we will open up to questions which I will read to the panelists from the chat and Q&amp;A.</a:t>
            </a:r>
          </a:p>
          <a:p>
            <a:endParaRPr lang="en-US" dirty="0"/>
          </a:p>
          <a:p>
            <a:r>
              <a:rPr lang="en-US" dirty="0"/>
              <a:t>This webinar is being recorded and will be posted on our website, along with the PowerPoint presentation by Monday.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7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little about WGU and our students.  WGU is just a little over twenty years old.  Having been founded by a group of Governors in the Western States, thus our name. to provide access to higher education to meet workforce needs in the present and the future.  We serve a nontraditional population through our online and competency based approach to higher education.  73% of our students have full-time jobs and 92% are 25 or older.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13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Julie Hernandez will introduce each of you with these words: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4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Kim</a:t>
            </a:r>
          </a:p>
          <a:p>
            <a:r>
              <a:rPr lang="en-US"/>
              <a:t>As an overview of what to expect during the next 45 minutes.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95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Family</a:t>
            </a:r>
          </a:p>
          <a:p>
            <a:r>
              <a:rPr lang="en-US"/>
              <a:t>Why</a:t>
            </a:r>
            <a:r>
              <a:rPr lang="en-US" baseline="0"/>
              <a:t> we homeschool?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6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70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03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cs typeface="Calibri"/>
            </a:endParaRPr>
          </a:p>
          <a:p>
            <a:r>
              <a:rPr lang="en-US">
                <a:cs typeface="Calibri"/>
              </a:rPr>
              <a:t>Sunny</a:t>
            </a:r>
            <a:endParaRPr lang="en-US" baseline="0"/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54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4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Sunny</a:t>
            </a:r>
          </a:p>
          <a:p>
            <a:endParaRPr lang="en-US" baseline="0" dirty="0">
              <a:cs typeface="Calibri"/>
            </a:endParaRPr>
          </a:p>
          <a:p>
            <a:endParaRPr lang="en-US" baseline="0" dirty="0">
              <a:cs typeface="Calibri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The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IEP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, Individualized Education Program, is a written document that's developed for each public school child who is eligible for special education. The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IEP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is created through a team effort and reviewed at least once a year. Before an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IEP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can be written, your child must be eligible for special education</a:t>
            </a:r>
            <a:endParaRPr lang="en-US" baseline="0" dirty="0">
              <a:cs typeface="Calibri"/>
            </a:endParaRPr>
          </a:p>
          <a:p>
            <a:endParaRPr lang="en-US" baseline="0" dirty="0"/>
          </a:p>
          <a:p>
            <a:pPr algn="ctr"/>
            <a:r>
              <a:rPr lang="en-US" b="1" i="0" dirty="0">
                <a:solidFill>
                  <a:srgbClr val="002938"/>
                </a:solidFill>
                <a:effectLst/>
                <a:latin typeface="UnderstoodSans"/>
              </a:rPr>
              <a:t>Key Takeaways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938"/>
                </a:solidFill>
                <a:effectLst/>
                <a:latin typeface="UnderstoodSans"/>
              </a:rPr>
              <a:t>Your child needs an IEP to get special education services at school.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938"/>
                </a:solidFill>
                <a:effectLst/>
                <a:latin typeface="UnderstoodSans"/>
              </a:rPr>
              <a:t>You play a key role throughout the IEP process.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938"/>
                </a:solidFill>
                <a:effectLst/>
                <a:latin typeface="UnderstoodSans"/>
              </a:rPr>
              <a:t>It’s important to stay on top of your child’s IEP and make sure your child is making progress.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96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r>
              <a:rPr lang="en-US">
                <a:cs typeface="Calibri" panose="020F0502020204030204"/>
              </a:rPr>
              <a:t>Sunny</a:t>
            </a:r>
            <a:endParaRPr lang="en-US" baseline="0"/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1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24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cs typeface="Calibri"/>
            </a:endParaRPr>
          </a:p>
          <a:p>
            <a:r>
              <a:rPr lang="en-US">
                <a:cs typeface="Calibri"/>
              </a:rPr>
              <a:t>Sunny</a:t>
            </a:r>
            <a:endParaRPr lang="en-US" baseline="0"/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6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3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  <a:endParaRPr lang="en-US" baseline="0">
              <a:cs typeface="Calibri"/>
            </a:endParaRPr>
          </a:p>
          <a:p>
            <a:endParaRPr lang="en-US" baseline="0"/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2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  <a:endParaRPr lang="en-US" baseline="0">
              <a:cs typeface="Calibri"/>
            </a:endParaRPr>
          </a:p>
          <a:p>
            <a:endParaRPr lang="en-US" baseline="0"/>
          </a:p>
          <a:p>
            <a:endParaRPr lang="en-US" baseline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0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40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78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31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99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5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48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  <a:endParaRPr lang="en-US"/>
          </a:p>
          <a:p>
            <a:r>
              <a:rPr lang="en-US">
                <a:cs typeface="Calibri"/>
              </a:rPr>
              <a:t>Key indicators: Brendan not able to read but very articulate</a:t>
            </a:r>
            <a:endParaRPr lang="en-US"/>
          </a:p>
          <a:p>
            <a:r>
              <a:rPr lang="en-US">
                <a:cs typeface="Calibri"/>
              </a:rPr>
              <a:t>                           Trevor very shy but loud in groups, turning tv up and not hearing sirens at parade</a:t>
            </a:r>
          </a:p>
          <a:p>
            <a:r>
              <a:rPr lang="en-US">
                <a:cs typeface="Calibri"/>
              </a:rPr>
              <a:t>Doctors said with both that no test would have identified so my instincts were spot on</a:t>
            </a:r>
          </a:p>
          <a:p>
            <a:r>
              <a:rPr lang="en-US">
                <a:cs typeface="Calibri"/>
              </a:rPr>
              <a:t>Brendan did not read until 6th grade but then did AP classes as a Junior in HS and straight As in college.</a:t>
            </a:r>
          </a:p>
          <a:p>
            <a:r>
              <a:rPr lang="en-US">
                <a:cs typeface="Calibri"/>
              </a:rPr>
              <a:t>Trevor had to learn to how to navigate phone calls etc.. Dr said he would have probably had a very difficult time in a class</a:t>
            </a:r>
          </a:p>
          <a:p>
            <a:r>
              <a:rPr lang="en-US">
                <a:cs typeface="Calibri"/>
              </a:rPr>
              <a:t>No IEPS; they do not support your child in life so they need to develop coping skills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6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9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16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4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65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where I will field questions that come in on the Q&amp;A feature.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3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where I will field questions that come in on the Q&amp;A feature.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5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2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6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A28BC-F413-6E4B-BE7D-FD972FA8BF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wl&#10;&#10;Description automatically generated">
            <a:extLst>
              <a:ext uri="{FF2B5EF4-FFF2-40B4-BE49-F238E27FC236}">
                <a16:creationId xmlns:a16="http://schemas.microsoft.com/office/drawing/2014/main" id="{2F7E09EE-09DB-6145-B726-C53ADAD76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9012626-63CB-FE47-B2C5-9377CAEC20C9}"/>
              </a:ext>
            </a:extLst>
          </p:cNvPr>
          <p:cNvSpPr/>
          <p:nvPr userDrawn="1"/>
        </p:nvSpPr>
        <p:spPr>
          <a:xfrm>
            <a:off x="0" y="4014788"/>
            <a:ext cx="9144000" cy="1128712"/>
          </a:xfrm>
          <a:custGeom>
            <a:avLst/>
            <a:gdLst>
              <a:gd name="connsiteX0" fmla="*/ 0 w 9144000"/>
              <a:gd name="connsiteY0" fmla="*/ 0 h 1200151"/>
              <a:gd name="connsiteX1" fmla="*/ 9144000 w 9144000"/>
              <a:gd name="connsiteY1" fmla="*/ 0 h 1200151"/>
              <a:gd name="connsiteX2" fmla="*/ 9144000 w 9144000"/>
              <a:gd name="connsiteY2" fmla="*/ 1200151 h 1200151"/>
              <a:gd name="connsiteX3" fmla="*/ 0 w 9144000"/>
              <a:gd name="connsiteY3" fmla="*/ 1200151 h 1200151"/>
              <a:gd name="connsiteX4" fmla="*/ 0 w 9144000"/>
              <a:gd name="connsiteY4" fmla="*/ 0 h 1200151"/>
              <a:gd name="connsiteX0" fmla="*/ 0 w 9144000"/>
              <a:gd name="connsiteY0" fmla="*/ 0 h 1200151"/>
              <a:gd name="connsiteX1" fmla="*/ 9144000 w 9144000"/>
              <a:gd name="connsiteY1" fmla="*/ 569344 h 1200151"/>
              <a:gd name="connsiteX2" fmla="*/ 9144000 w 9144000"/>
              <a:gd name="connsiteY2" fmla="*/ 1200151 h 1200151"/>
              <a:gd name="connsiteX3" fmla="*/ 0 w 9144000"/>
              <a:gd name="connsiteY3" fmla="*/ 1200151 h 1200151"/>
              <a:gd name="connsiteX4" fmla="*/ 0 w 9144000"/>
              <a:gd name="connsiteY4" fmla="*/ 0 h 1200151"/>
              <a:gd name="connsiteX0" fmla="*/ 0 w 9144000"/>
              <a:gd name="connsiteY0" fmla="*/ 0 h 1200151"/>
              <a:gd name="connsiteX1" fmla="*/ 9144000 w 9144000"/>
              <a:gd name="connsiteY1" fmla="*/ 526212 h 1200151"/>
              <a:gd name="connsiteX2" fmla="*/ 9144000 w 9144000"/>
              <a:gd name="connsiteY2" fmla="*/ 1200151 h 1200151"/>
              <a:gd name="connsiteX3" fmla="*/ 0 w 9144000"/>
              <a:gd name="connsiteY3" fmla="*/ 1200151 h 1200151"/>
              <a:gd name="connsiteX4" fmla="*/ 0 w 9144000"/>
              <a:gd name="connsiteY4" fmla="*/ 0 h 1200151"/>
              <a:gd name="connsiteX0" fmla="*/ 0 w 9144000"/>
              <a:gd name="connsiteY0" fmla="*/ 0 h 1200151"/>
              <a:gd name="connsiteX1" fmla="*/ 9144000 w 9144000"/>
              <a:gd name="connsiteY1" fmla="*/ 403120 h 1200151"/>
              <a:gd name="connsiteX2" fmla="*/ 9144000 w 9144000"/>
              <a:gd name="connsiteY2" fmla="*/ 1200151 h 1200151"/>
              <a:gd name="connsiteX3" fmla="*/ 0 w 9144000"/>
              <a:gd name="connsiteY3" fmla="*/ 1200151 h 1200151"/>
              <a:gd name="connsiteX4" fmla="*/ 0 w 9144000"/>
              <a:gd name="connsiteY4" fmla="*/ 0 h 120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0151">
                <a:moveTo>
                  <a:pt x="0" y="0"/>
                </a:moveTo>
                <a:lnTo>
                  <a:pt x="9144000" y="403120"/>
                </a:lnTo>
                <a:lnTo>
                  <a:pt x="9144000" y="1200151"/>
                </a:lnTo>
                <a:lnTo>
                  <a:pt x="0" y="12001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D68D23A-9E53-AA45-A4DB-B2663C6CC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61" y="2458291"/>
            <a:ext cx="5308640" cy="53848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45C48-4948-2245-929B-9FB5C72368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61" y="1354747"/>
            <a:ext cx="5308640" cy="861497"/>
          </a:xfrm>
        </p:spPr>
        <p:txBody>
          <a:bodyPr>
            <a:noAutofit/>
          </a:bodyPr>
          <a:lstStyle>
            <a:lvl1pPr marL="0" indent="0" algn="ctr">
              <a:buNone/>
              <a:defRPr sz="2800" b="1" i="1" cap="all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 Here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D11751-40D5-F449-AF97-CD374B35A2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253" y="4461014"/>
            <a:ext cx="1590596" cy="3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27755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1B45DB-A0AB-5144-B6FC-72F8E651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6165" y="4682365"/>
            <a:ext cx="4009480" cy="233511"/>
          </a:xfrm>
        </p:spPr>
        <p:txBody>
          <a:bodyPr/>
          <a:lstStyle>
            <a:lvl1pPr algn="r">
              <a:defRPr sz="700" i="1" cap="all" spc="100" baseline="0">
                <a:solidFill>
                  <a:srgbClr val="002F51"/>
                </a:solidFill>
              </a:defRPr>
            </a:lvl1pPr>
          </a:lstStyle>
          <a:p>
            <a:r>
              <a:rPr lang="en-US"/>
              <a:t>Title TBD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74200D8-8DD6-B045-B248-5D26CE8D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947" y="4696652"/>
            <a:ext cx="519453" cy="207076"/>
          </a:xfrm>
        </p:spPr>
        <p:txBody>
          <a:bodyPr/>
          <a:lstStyle>
            <a:lvl1pPr algn="l">
              <a:defRPr sz="900">
                <a:solidFill>
                  <a:srgbClr val="002F51"/>
                </a:solidFill>
              </a:defRPr>
            </a:lvl1pPr>
          </a:lstStyle>
          <a:p>
            <a:fld id="{234D34F9-0E77-9748-B11F-1496ECD132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computer, laptop, table, sunset&#10;&#10;Description automatically generated">
            <a:extLst>
              <a:ext uri="{FF2B5EF4-FFF2-40B4-BE49-F238E27FC236}">
                <a16:creationId xmlns:a16="http://schemas.microsoft.com/office/drawing/2014/main" id="{C3814541-495C-F042-A98F-5AEE0E486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25" y="4647267"/>
            <a:ext cx="1246291" cy="3037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CDEDC9-3719-F54D-A393-1B79D20795D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0196" y="842963"/>
            <a:ext cx="8793804" cy="0"/>
          </a:xfrm>
          <a:prstGeom prst="line">
            <a:avLst/>
          </a:prstGeom>
          <a:ln w="12700">
            <a:solidFill>
              <a:srgbClr val="002F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9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3896139" cy="26661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6E80F96-1A8F-E746-8CC5-4FA241F2FB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1200150"/>
            <a:ext cx="4343400" cy="266564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9A3654-76F4-0E4F-AB6F-F499A94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947" y="4696652"/>
            <a:ext cx="519453" cy="207076"/>
          </a:xfrm>
        </p:spPr>
        <p:txBody>
          <a:bodyPr/>
          <a:lstStyle>
            <a:lvl1pPr algn="l">
              <a:defRPr sz="900">
                <a:solidFill>
                  <a:srgbClr val="002F51"/>
                </a:solidFill>
              </a:defRPr>
            </a:lvl1pPr>
          </a:lstStyle>
          <a:p>
            <a:fld id="{234D34F9-0E77-9748-B11F-1496ECD132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picture containing computer, laptop, table, sunset&#10;&#10;Description automatically generated">
            <a:extLst>
              <a:ext uri="{FF2B5EF4-FFF2-40B4-BE49-F238E27FC236}">
                <a16:creationId xmlns:a16="http://schemas.microsoft.com/office/drawing/2014/main" id="{676DC146-49BE-D64C-9951-AFCB384CC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25" y="4647267"/>
            <a:ext cx="1246291" cy="303705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DF50C-065A-554E-98D7-43DBD387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6165" y="4682365"/>
            <a:ext cx="4009480" cy="233511"/>
          </a:xfrm>
        </p:spPr>
        <p:txBody>
          <a:bodyPr/>
          <a:lstStyle>
            <a:lvl1pPr algn="r">
              <a:defRPr sz="700" i="1" cap="all" spc="100" baseline="0">
                <a:solidFill>
                  <a:srgbClr val="002F51"/>
                </a:solidFill>
              </a:defRPr>
            </a:lvl1pPr>
          </a:lstStyle>
          <a:p>
            <a:r>
              <a:rPr lang="en-US"/>
              <a:t>Title TBD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5237EA-F069-8045-9856-3C5EA5E60598}"/>
              </a:ext>
            </a:extLst>
          </p:cNvPr>
          <p:cNvCxnSpPr>
            <a:cxnSpLocks/>
          </p:cNvCxnSpPr>
          <p:nvPr userDrawn="1"/>
        </p:nvCxnSpPr>
        <p:spPr>
          <a:xfrm flipH="1">
            <a:off x="350196" y="842963"/>
            <a:ext cx="8793804" cy="0"/>
          </a:xfrm>
          <a:prstGeom prst="line">
            <a:avLst/>
          </a:prstGeom>
          <a:ln w="12700">
            <a:solidFill>
              <a:srgbClr val="002F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38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4288E83-CDA4-D844-B905-1589C396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947" y="4696652"/>
            <a:ext cx="519453" cy="207076"/>
          </a:xfrm>
        </p:spPr>
        <p:txBody>
          <a:bodyPr/>
          <a:lstStyle>
            <a:lvl1pPr algn="l">
              <a:defRPr sz="900">
                <a:solidFill>
                  <a:srgbClr val="002F51"/>
                </a:solidFill>
              </a:defRPr>
            </a:lvl1pPr>
          </a:lstStyle>
          <a:p>
            <a:fld id="{234D34F9-0E77-9748-B11F-1496ECD132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computer, laptop, table, sunset&#10;&#10;Description automatically generated">
            <a:extLst>
              <a:ext uri="{FF2B5EF4-FFF2-40B4-BE49-F238E27FC236}">
                <a16:creationId xmlns:a16="http://schemas.microsoft.com/office/drawing/2014/main" id="{041B9986-7510-C746-AB1E-1AF8952B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25" y="4647267"/>
            <a:ext cx="1246291" cy="30370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7307A1-ACB2-D34A-9862-B6D4E549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6165" y="4682365"/>
            <a:ext cx="4009480" cy="233511"/>
          </a:xfrm>
        </p:spPr>
        <p:txBody>
          <a:bodyPr/>
          <a:lstStyle>
            <a:lvl1pPr algn="r">
              <a:defRPr sz="700" i="1" cap="all" spc="100" baseline="0">
                <a:solidFill>
                  <a:srgbClr val="002F51"/>
                </a:solidFill>
              </a:defRPr>
            </a:lvl1pPr>
          </a:lstStyle>
          <a:p>
            <a:r>
              <a:rPr lang="en-US"/>
              <a:t>Title TBD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6E18E-A418-BD49-9F25-A6BCEEE58DC2}"/>
              </a:ext>
            </a:extLst>
          </p:cNvPr>
          <p:cNvCxnSpPr>
            <a:cxnSpLocks/>
          </p:cNvCxnSpPr>
          <p:nvPr userDrawn="1"/>
        </p:nvCxnSpPr>
        <p:spPr>
          <a:xfrm flipH="1">
            <a:off x="350196" y="842963"/>
            <a:ext cx="8793804" cy="0"/>
          </a:xfrm>
          <a:prstGeom prst="line">
            <a:avLst/>
          </a:prstGeom>
          <a:ln w="12700">
            <a:solidFill>
              <a:srgbClr val="002F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0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stitial">
    <p:bg>
      <p:bgPr>
        <a:solidFill>
          <a:srgbClr val="002F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wl looking at a bird in the dark&#10;&#10;Description automatically generated">
            <a:extLst>
              <a:ext uri="{FF2B5EF4-FFF2-40B4-BE49-F238E27FC236}">
                <a16:creationId xmlns:a16="http://schemas.microsoft.com/office/drawing/2014/main" id="{E47EA7F3-1DAA-DE45-B766-2383C15C5E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CE6CDF-26E3-474F-A1D0-44C20D018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062" y="2227898"/>
            <a:ext cx="7635875" cy="687703"/>
          </a:xfrm>
        </p:spPr>
        <p:txBody>
          <a:bodyPr>
            <a:noAutofit/>
          </a:bodyPr>
          <a:lstStyle>
            <a:lvl1pPr marL="0" indent="0" algn="ctr">
              <a:buNone/>
              <a:defRPr sz="4000" b="1" i="1" cap="sm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9198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">
    <p:bg>
      <p:bgPr>
        <a:solidFill>
          <a:srgbClr val="002F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wl looking at a bird in the dark&#10;&#10;Description automatically generated">
            <a:extLst>
              <a:ext uri="{FF2B5EF4-FFF2-40B4-BE49-F238E27FC236}">
                <a16:creationId xmlns:a16="http://schemas.microsoft.com/office/drawing/2014/main" id="{E47EA7F3-1DAA-DE45-B766-2383C15C5E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CE6CDF-26E3-474F-A1D0-44C20D018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062" y="2227898"/>
            <a:ext cx="7635875" cy="687703"/>
          </a:xfrm>
        </p:spPr>
        <p:txBody>
          <a:bodyPr>
            <a:noAutofit/>
          </a:bodyPr>
          <a:lstStyle>
            <a:lvl1pPr marL="0" indent="0" algn="ctr">
              <a:buNone/>
              <a:defRPr sz="4000" b="1" i="1" cap="sm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9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5DC2BB-B28C-F647-9036-CEA80AF11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5" y="98823"/>
            <a:ext cx="8677275" cy="744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07756"/>
            <a:ext cx="2895600" cy="252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TBD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8625" y="4907756"/>
            <a:ext cx="1095375" cy="223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34F9-0E77-9748-B11F-1496ECD132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6CBB2-A79B-2349-8144-1620E1FA0EE4}"/>
              </a:ext>
            </a:extLst>
          </p:cNvPr>
          <p:cNvCxnSpPr>
            <a:cxnSpLocks/>
          </p:cNvCxnSpPr>
          <p:nvPr userDrawn="1"/>
        </p:nvCxnSpPr>
        <p:spPr>
          <a:xfrm flipH="1">
            <a:off x="350196" y="842963"/>
            <a:ext cx="8793804" cy="0"/>
          </a:xfrm>
          <a:prstGeom prst="line">
            <a:avLst/>
          </a:prstGeom>
          <a:ln w="12700">
            <a:solidFill>
              <a:srgbClr val="002F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5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98" r:id="rId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cap="small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5" y="98823"/>
            <a:ext cx="8677275" cy="744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07756"/>
            <a:ext cx="2895600" cy="252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TBD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8625" y="4907756"/>
            <a:ext cx="1095375" cy="223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34F9-0E77-9748-B11F-1496ECD1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1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cap="small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otoys.com/how-understanding-introvert-and-extrovert-personality-types-can-help-kids-tap-into-their-superpower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otoys.com/how-understanding-introvert-and-extrovert-personality-types-can-help-kids-tap-into-their-superpowers/&#8203;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WGUWebinars@wgu.ed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nny.jordan@wgu.edu" TargetMode="External"/><Relationship Id="rId4" Type="http://schemas.openxmlformats.org/officeDocument/2006/relationships/hyperlink" Target="mailto:kimberly.dement@wgu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9799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6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9971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0330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4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9012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9303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5208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</a:t>
            </a:r>
          </a:p>
        </p:txBody>
      </p:sp>
    </p:spTree>
    <p:extLst>
      <p:ext uri="{BB962C8B-B14F-4D97-AF65-F5344CB8AC3E}">
        <p14:creationId xmlns:p14="http://schemas.microsoft.com/office/powerpoint/2010/main" val="5958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E636B86-A28C-DA46-9BC0-CD6B100B6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59" y="2786811"/>
            <a:ext cx="6069639" cy="812800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en-US" sz="2400"/>
              <a:t>Presented by: Kim </a:t>
            </a:r>
            <a:r>
              <a:rPr lang="en-US" sz="2400" err="1"/>
              <a:t>DeMent</a:t>
            </a:r>
            <a:r>
              <a:rPr lang="en-US" sz="2400"/>
              <a:t> and Sunny Jordan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9C65-3436-6041-BC6C-29253853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959" y="593670"/>
            <a:ext cx="5308640" cy="2104706"/>
          </a:xfrm>
        </p:spPr>
        <p:txBody>
          <a:bodyPr/>
          <a:lstStyle/>
          <a:p>
            <a:pPr lvl="0">
              <a:lnSpc>
                <a:spcPct val="120000"/>
              </a:lnSpc>
              <a:defRPr/>
            </a:pPr>
            <a:r>
              <a:rPr lang="en-US" sz="2000">
                <a:solidFill>
                  <a:srgbClr val="FFFF00"/>
                </a:solidFill>
              </a:rPr>
              <a:t>Homeschooling Children with Special Needs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000">
                <a:solidFill>
                  <a:srgbClr val="FFFF00"/>
                </a:solidFill>
              </a:rPr>
              <a:t>Finding Your Child’s Superpower</a:t>
            </a:r>
          </a:p>
        </p:txBody>
      </p:sp>
    </p:spTree>
    <p:extLst>
      <p:ext uri="{BB962C8B-B14F-4D97-AF65-F5344CB8AC3E}">
        <p14:creationId xmlns:p14="http://schemas.microsoft.com/office/powerpoint/2010/main" val="32923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2879B-AC29-3A48-ACE0-482CB952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938254"/>
            <a:ext cx="8318500" cy="36337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Etiquette:</a:t>
            </a:r>
          </a:p>
          <a:p>
            <a:pPr lvl="1"/>
            <a:r>
              <a:rPr lang="en-US" sz="2600"/>
              <a:t>Please mute your microphone.</a:t>
            </a:r>
          </a:p>
          <a:p>
            <a:pPr lvl="1"/>
            <a:r>
              <a:rPr lang="en-US" sz="2600"/>
              <a:t>Type your questions into the chat. We’ll answer questions during the Q&amp;A.</a:t>
            </a:r>
          </a:p>
          <a:p>
            <a:pPr lvl="1"/>
            <a:r>
              <a:rPr lang="en-US" sz="2600"/>
              <a:t>We’ll answer questions during the Q&amp;A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05B09-72A9-1841-AD2F-2E84E8E8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5535" y="4682365"/>
            <a:ext cx="4009480" cy="2335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CEDD-D7C5-8F4C-8404-C2FDC699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Our Students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4015B-0C15-9E44-A2B7-6040F537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071" y="1952654"/>
            <a:ext cx="7336230" cy="1773765"/>
          </a:xfrm>
          <a:prstGeom prst="rect">
            <a:avLst/>
          </a:prstGeom>
        </p:spPr>
      </p:pic>
      <p:sp>
        <p:nvSpPr>
          <p:cNvPr id="21" name="Shape 177">
            <a:extLst>
              <a:ext uri="{FF2B5EF4-FFF2-40B4-BE49-F238E27FC236}">
                <a16:creationId xmlns:a16="http://schemas.microsoft.com/office/drawing/2014/main" id="{352ECEDD-243F-8647-92BD-AA5A87EDAD27}"/>
              </a:ext>
            </a:extLst>
          </p:cNvPr>
          <p:cNvSpPr/>
          <p:nvPr/>
        </p:nvSpPr>
        <p:spPr>
          <a:xfrm>
            <a:off x="1684066" y="1699052"/>
            <a:ext cx="1875145" cy="1875145"/>
          </a:xfrm>
          <a:prstGeom prst="ellipse">
            <a:avLst/>
          </a:prstGeom>
          <a:solidFill>
            <a:srgbClr val="538AAF"/>
          </a:solidFill>
          <a:ln w="152400">
            <a:solidFill>
              <a:srgbClr val="538AA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6000">
                <a:solidFill>
                  <a:srgbClr val="FFFFFF"/>
                </a:solidFill>
                <a:latin typeface="ElevenGothic-Regular"/>
                <a:ea typeface="ElevenGothic-Regular"/>
                <a:cs typeface="ElevenGothic-Regular"/>
                <a:sym typeface="ElevenGothic-Regular"/>
              </a:defRPr>
            </a:pPr>
            <a:endParaRPr/>
          </a:p>
        </p:txBody>
      </p:sp>
      <p:sp>
        <p:nvSpPr>
          <p:cNvPr id="22" name="Shape 177">
            <a:extLst>
              <a:ext uri="{FF2B5EF4-FFF2-40B4-BE49-F238E27FC236}">
                <a16:creationId xmlns:a16="http://schemas.microsoft.com/office/drawing/2014/main" id="{8C37DEED-0FC6-CD47-BC2B-F53A27FA746A}"/>
              </a:ext>
            </a:extLst>
          </p:cNvPr>
          <p:cNvSpPr/>
          <p:nvPr/>
        </p:nvSpPr>
        <p:spPr>
          <a:xfrm>
            <a:off x="4283868" y="1699052"/>
            <a:ext cx="1875145" cy="1875145"/>
          </a:xfrm>
          <a:prstGeom prst="ellipse">
            <a:avLst/>
          </a:prstGeom>
          <a:solidFill>
            <a:srgbClr val="538AAF"/>
          </a:solidFill>
          <a:ln w="152400">
            <a:solidFill>
              <a:srgbClr val="538AA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6000">
                <a:solidFill>
                  <a:srgbClr val="FFFFFF"/>
                </a:solidFill>
                <a:latin typeface="ElevenGothic-Regular"/>
                <a:ea typeface="ElevenGothic-Regular"/>
                <a:cs typeface="ElevenGothic-Regular"/>
                <a:sym typeface="ElevenGothic-Regular"/>
              </a:defRPr>
            </a:pPr>
            <a:endParaRPr/>
          </a:p>
        </p:txBody>
      </p:sp>
      <p:sp>
        <p:nvSpPr>
          <p:cNvPr id="23" name="Shape 177">
            <a:extLst>
              <a:ext uri="{FF2B5EF4-FFF2-40B4-BE49-F238E27FC236}">
                <a16:creationId xmlns:a16="http://schemas.microsoft.com/office/drawing/2014/main" id="{433F9DC8-0218-6D4F-9BA4-A741EEC4B131}"/>
              </a:ext>
            </a:extLst>
          </p:cNvPr>
          <p:cNvSpPr/>
          <p:nvPr/>
        </p:nvSpPr>
        <p:spPr>
          <a:xfrm>
            <a:off x="6883669" y="1699052"/>
            <a:ext cx="1875145" cy="1875145"/>
          </a:xfrm>
          <a:prstGeom prst="ellipse">
            <a:avLst/>
          </a:prstGeom>
          <a:solidFill>
            <a:srgbClr val="538AAF"/>
          </a:solidFill>
          <a:ln w="152400">
            <a:solidFill>
              <a:srgbClr val="538AA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6000">
                <a:solidFill>
                  <a:srgbClr val="FFFFFF"/>
                </a:solidFill>
                <a:latin typeface="ElevenGothic-Regular"/>
                <a:ea typeface="ElevenGothic-Regular"/>
                <a:cs typeface="ElevenGothic-Regular"/>
                <a:sym typeface="ElevenGothic-Regular"/>
              </a:defRPr>
            </a:pPr>
            <a:endParaRPr/>
          </a:p>
        </p:txBody>
      </p:sp>
      <p:sp>
        <p:nvSpPr>
          <p:cNvPr id="8" name="Shape 178">
            <a:extLst>
              <a:ext uri="{FF2B5EF4-FFF2-40B4-BE49-F238E27FC236}">
                <a16:creationId xmlns:a16="http://schemas.microsoft.com/office/drawing/2014/main" id="{3A863373-4EA7-164B-9619-2E7FABCB5282}"/>
              </a:ext>
            </a:extLst>
          </p:cNvPr>
          <p:cNvSpPr/>
          <p:nvPr/>
        </p:nvSpPr>
        <p:spPr>
          <a:xfrm>
            <a:off x="1831398" y="1507043"/>
            <a:ext cx="1930327" cy="177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spcBef>
                <a:spcPts val="1200"/>
              </a:spcBef>
              <a:defRPr sz="10200" b="1" spc="-2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spc="-247"/>
              <a:t>121</a:t>
            </a:r>
            <a:r>
              <a:rPr lang="en-US" sz="4000" spc="-61"/>
              <a:t>K</a:t>
            </a:r>
            <a:endParaRPr sz="4000" spc="-61"/>
          </a:p>
        </p:txBody>
      </p:sp>
      <p:sp>
        <p:nvSpPr>
          <p:cNvPr id="15" name="Shape 185">
            <a:extLst>
              <a:ext uri="{FF2B5EF4-FFF2-40B4-BE49-F238E27FC236}">
                <a16:creationId xmlns:a16="http://schemas.microsoft.com/office/drawing/2014/main" id="{0EA2A3CF-6741-E447-8568-972F56F91EE8}"/>
              </a:ext>
            </a:extLst>
          </p:cNvPr>
          <p:cNvSpPr/>
          <p:nvPr/>
        </p:nvSpPr>
        <p:spPr>
          <a:xfrm>
            <a:off x="1947166" y="2795954"/>
            <a:ext cx="1316249" cy="63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algn="ctr" defTabSz="4572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students</a:t>
            </a:r>
          </a:p>
          <a:p>
            <a:pPr algn="ctr" defTabSz="4572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enrolled</a:t>
            </a:r>
          </a:p>
        </p:txBody>
      </p:sp>
      <p:sp>
        <p:nvSpPr>
          <p:cNvPr id="19" name="Shape 191">
            <a:extLst>
              <a:ext uri="{FF2B5EF4-FFF2-40B4-BE49-F238E27FC236}">
                <a16:creationId xmlns:a16="http://schemas.microsoft.com/office/drawing/2014/main" id="{37175EC9-3637-B749-AB7A-D4E97F3B2ABA}"/>
              </a:ext>
            </a:extLst>
          </p:cNvPr>
          <p:cNvSpPr/>
          <p:nvPr/>
        </p:nvSpPr>
        <p:spPr>
          <a:xfrm>
            <a:off x="3281856" y="2065040"/>
            <a:ext cx="22522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*</a:t>
            </a:r>
          </a:p>
        </p:txBody>
      </p:sp>
      <p:sp>
        <p:nvSpPr>
          <p:cNvPr id="11" name="Shape 181">
            <a:extLst>
              <a:ext uri="{FF2B5EF4-FFF2-40B4-BE49-F238E27FC236}">
                <a16:creationId xmlns:a16="http://schemas.microsoft.com/office/drawing/2014/main" id="{C3996D98-4349-1D4A-99B6-A34E17C78B5A}"/>
              </a:ext>
            </a:extLst>
          </p:cNvPr>
          <p:cNvSpPr/>
          <p:nvPr/>
        </p:nvSpPr>
        <p:spPr>
          <a:xfrm>
            <a:off x="3978151" y="1408788"/>
            <a:ext cx="2673046" cy="203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spcBef>
                <a:spcPts val="1200"/>
              </a:spcBef>
              <a:defRPr sz="12400" b="1" spc="-99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5400" spc="0"/>
              <a:t>7</a:t>
            </a:r>
            <a:r>
              <a:rPr lang="en-US" sz="5400" spc="0"/>
              <a:t>3%</a:t>
            </a:r>
            <a:endParaRPr sz="5400" spc="0"/>
          </a:p>
        </p:txBody>
      </p:sp>
      <p:sp>
        <p:nvSpPr>
          <p:cNvPr id="24" name="Shape 185">
            <a:extLst>
              <a:ext uri="{FF2B5EF4-FFF2-40B4-BE49-F238E27FC236}">
                <a16:creationId xmlns:a16="http://schemas.microsoft.com/office/drawing/2014/main" id="{FE0D04B4-B026-AF4C-BFE7-66DCEA2C2159}"/>
              </a:ext>
            </a:extLst>
          </p:cNvPr>
          <p:cNvSpPr/>
          <p:nvPr/>
        </p:nvSpPr>
        <p:spPr>
          <a:xfrm>
            <a:off x="4566577" y="2795954"/>
            <a:ext cx="1316249" cy="63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algn="ctr" defTabSz="4572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/>
              <a:t>have full-time jobs</a:t>
            </a:r>
            <a:endParaRPr/>
          </a:p>
        </p:txBody>
      </p:sp>
      <p:sp>
        <p:nvSpPr>
          <p:cNvPr id="25" name="Shape 181">
            <a:extLst>
              <a:ext uri="{FF2B5EF4-FFF2-40B4-BE49-F238E27FC236}">
                <a16:creationId xmlns:a16="http://schemas.microsoft.com/office/drawing/2014/main" id="{57821631-296D-BB47-80D4-CF2A3B4DB301}"/>
              </a:ext>
            </a:extLst>
          </p:cNvPr>
          <p:cNvSpPr/>
          <p:nvPr/>
        </p:nvSpPr>
        <p:spPr>
          <a:xfrm>
            <a:off x="6598259" y="1408788"/>
            <a:ext cx="2673046" cy="203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spcBef>
                <a:spcPts val="1200"/>
              </a:spcBef>
              <a:defRPr sz="12400" b="1" spc="-99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5400" spc="0"/>
              <a:t>92%</a:t>
            </a:r>
            <a:endParaRPr sz="5400" spc="0"/>
          </a:p>
        </p:txBody>
      </p:sp>
      <p:sp>
        <p:nvSpPr>
          <p:cNvPr id="26" name="Shape 185">
            <a:extLst>
              <a:ext uri="{FF2B5EF4-FFF2-40B4-BE49-F238E27FC236}">
                <a16:creationId xmlns:a16="http://schemas.microsoft.com/office/drawing/2014/main" id="{6A80CE84-6F1D-6249-AFB2-FE5B0FF9EF9E}"/>
              </a:ext>
            </a:extLst>
          </p:cNvPr>
          <p:cNvSpPr/>
          <p:nvPr/>
        </p:nvSpPr>
        <p:spPr>
          <a:xfrm>
            <a:off x="7186685" y="2795954"/>
            <a:ext cx="1316249" cy="63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algn="ctr" defTabSz="4572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/>
              <a:t>are 25 or older</a:t>
            </a:r>
            <a:endParaRPr/>
          </a:p>
        </p:txBody>
      </p:sp>
      <p:sp>
        <p:nvSpPr>
          <p:cNvPr id="27" name="Shape 190">
            <a:extLst>
              <a:ext uri="{FF2B5EF4-FFF2-40B4-BE49-F238E27FC236}">
                <a16:creationId xmlns:a16="http://schemas.microsoft.com/office/drawing/2014/main" id="{19547539-234B-0343-8584-1E24D5A94E8A}"/>
              </a:ext>
            </a:extLst>
          </p:cNvPr>
          <p:cNvSpPr/>
          <p:nvPr/>
        </p:nvSpPr>
        <p:spPr>
          <a:xfrm>
            <a:off x="5737570" y="4335921"/>
            <a:ext cx="2962350" cy="24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 defTabSz="914400"/>
            <a:r>
              <a:rPr sz="900">
                <a:solidFill>
                  <a:schemeClr val="tx1"/>
                </a:solidFill>
              </a:rPr>
              <a:t>* Student enrollment nationwide in WGU as of [</a:t>
            </a:r>
            <a:r>
              <a:rPr lang="en-US" sz="900"/>
              <a:t>2</a:t>
            </a:r>
            <a:r>
              <a:rPr lang="en-US" sz="900">
                <a:solidFill>
                  <a:schemeClr val="tx1"/>
                </a:solidFill>
              </a:rPr>
              <a:t>/29/20</a:t>
            </a:r>
            <a:r>
              <a:rPr sz="900">
                <a:solidFill>
                  <a:schemeClr val="tx1"/>
                </a:solidFill>
              </a:rPr>
              <a:t>].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6EDC9E6B-EA61-AB4F-AF61-082A1F02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5535" y="4682365"/>
            <a:ext cx="4009480" cy="2335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A22F-74C9-8C48-8D84-1D8B30F2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your presenters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684" y="900366"/>
            <a:ext cx="373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Kim </a:t>
            </a:r>
            <a:r>
              <a:rPr lang="en-US" sz="2800" b="1" err="1"/>
              <a:t>DeMent</a:t>
            </a:r>
            <a:endParaRPr lang="en-US" sz="2800" b="1"/>
          </a:p>
        </p:txBody>
      </p:sp>
      <p:sp>
        <p:nvSpPr>
          <p:cNvPr id="6" name="TextBox 5"/>
          <p:cNvSpPr txBox="1"/>
          <p:nvPr/>
        </p:nvSpPr>
        <p:spPr>
          <a:xfrm>
            <a:off x="5176388" y="895011"/>
            <a:ext cx="373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Sunny Jordan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 r="-598"/>
          <a:stretch/>
        </p:blipFill>
        <p:spPr>
          <a:xfrm>
            <a:off x="1094004" y="1405086"/>
            <a:ext cx="2467243" cy="2153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1663" y="3620310"/>
            <a:ext cx="320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Director of Advanced Programs Teachers College</a:t>
            </a:r>
          </a:p>
        </p:txBody>
      </p:sp>
      <p:pic>
        <p:nvPicPr>
          <p:cNvPr id="10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8B2C409-6050-4260-B819-A31CBFE6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33" y="1377198"/>
            <a:ext cx="2435506" cy="2204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CD4F3-4497-4C50-AFE4-C96034051A7E}"/>
              </a:ext>
            </a:extLst>
          </p:cNvPr>
          <p:cNvSpPr txBox="1"/>
          <p:nvPr/>
        </p:nvSpPr>
        <p:spPr>
          <a:xfrm>
            <a:off x="5201558" y="3613979"/>
            <a:ext cx="320432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/>
              <a:t>Strategic Partnership Manager </a:t>
            </a:r>
          </a:p>
          <a:p>
            <a:r>
              <a:rPr lang="en-US" sz="1400">
                <a:cs typeface="Arial"/>
              </a:rPr>
              <a:t>WGU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342639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8798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Webinar Series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518" y="1111624"/>
            <a:ext cx="841785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Agenda:</a:t>
            </a:r>
          </a:p>
          <a:p>
            <a:r>
              <a:rPr lang="en-US"/>
              <a:t>	</a:t>
            </a:r>
            <a:r>
              <a:rPr lang="en-US" sz="2400"/>
              <a:t>Our stories</a:t>
            </a:r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     Benefits to Homeschooling Special Needs Children</a:t>
            </a:r>
            <a:endParaRPr lang="en-US" sz="2400"/>
          </a:p>
          <a:p>
            <a:r>
              <a:rPr lang="en-US" sz="2400">
                <a:cs typeface="Arial"/>
              </a:rPr>
              <a:t>     Curriculum</a:t>
            </a:r>
            <a:endParaRPr lang="en-US" sz="2400"/>
          </a:p>
          <a:p>
            <a:r>
              <a:rPr lang="en-US" sz="2400">
                <a:cs typeface="Arial"/>
              </a:rPr>
              <a:t>     IEPs</a:t>
            </a:r>
            <a:endParaRPr lang="en-US" sz="2400"/>
          </a:p>
          <a:p>
            <a:r>
              <a:rPr lang="en-US" sz="2400">
                <a:cs typeface="Arial"/>
              </a:rPr>
              <a:t>     Empowering and Believing in Them and You</a:t>
            </a:r>
            <a:endParaRPr lang="en-US" sz="2400"/>
          </a:p>
          <a:p>
            <a:r>
              <a:rPr lang="en-US" sz="2400"/>
              <a:t>	Resources</a:t>
            </a:r>
            <a:endParaRPr lang="en-US" sz="2400">
              <a:cs typeface="Arial" panose="020B0604020202020204"/>
            </a:endParaRPr>
          </a:p>
          <a:p>
            <a:r>
              <a:rPr lang="en-US" sz="2400"/>
              <a:t>	Q&amp;A</a:t>
            </a:r>
            <a:endParaRPr lang="en-US" sz="24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0529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Stories</a:t>
            </a:r>
          </a:p>
        </p:txBody>
      </p:sp>
      <p:pic>
        <p:nvPicPr>
          <p:cNvPr id="5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507B51D8-47FA-40F6-A34A-42CD6208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23" y="868452"/>
            <a:ext cx="3308205" cy="1744049"/>
          </a:xfrm>
          <a:prstGeom prst="rect">
            <a:avLst/>
          </a:prstGeom>
        </p:spPr>
      </p:pic>
      <p:pic>
        <p:nvPicPr>
          <p:cNvPr id="11" name="Picture 11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F1D897A1-4EBA-4F9C-9AC5-BFC3D6E1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71" y="914706"/>
            <a:ext cx="3637429" cy="3307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95CD3-272B-4D0A-BFFB-FE7CB067BF35}"/>
              </a:ext>
            </a:extLst>
          </p:cNvPr>
          <p:cNvSpPr txBox="1"/>
          <p:nvPr/>
        </p:nvSpPr>
        <p:spPr>
          <a:xfrm>
            <a:off x="5151904" y="42408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It takes a village.....</a:t>
            </a:r>
          </a:p>
        </p:txBody>
      </p:sp>
      <p:pic>
        <p:nvPicPr>
          <p:cNvPr id="6" name="Picture 6" descr="A person sitting in a car&#10;&#10;Description automatically generated">
            <a:extLst>
              <a:ext uri="{FF2B5EF4-FFF2-40B4-BE49-F238E27FC236}">
                <a16:creationId xmlns:a16="http://schemas.microsoft.com/office/drawing/2014/main" id="{1650FCE9-A336-46EE-BE94-726F2EF6E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67" y="2354178"/>
            <a:ext cx="1774329" cy="1725484"/>
          </a:xfrm>
          <a:prstGeom prst="rect">
            <a:avLst/>
          </a:prstGeom>
        </p:spPr>
      </p:pic>
      <p:pic>
        <p:nvPicPr>
          <p:cNvPr id="3" name="Picture 10" descr="A person sitting in a park&#10;&#10;Description automatically generated">
            <a:extLst>
              <a:ext uri="{FF2B5EF4-FFF2-40B4-BE49-F238E27FC236}">
                <a16:creationId xmlns:a16="http://schemas.microsoft.com/office/drawing/2014/main" id="{5DE2A105-F047-4C55-A324-05C03B519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515" y="2864353"/>
            <a:ext cx="2092957" cy="16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1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Do you know your child's Superpower?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262" y="816070"/>
            <a:ext cx="841785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r>
              <a:rPr lang="en-US" sz="2400"/>
              <a:t>​1. Yes, I have discovered my child(s) super-power</a:t>
            </a:r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2. No, I wish to learn how to discover</a:t>
            </a:r>
          </a:p>
          <a:p>
            <a:r>
              <a:rPr lang="en-US" sz="2400">
                <a:cs typeface="Arial"/>
              </a:rPr>
              <a:t>3. Possibly, but open to learning more</a:t>
            </a:r>
          </a:p>
          <a:p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3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1184-305F-4F2C-A291-E58D0BE0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98823"/>
            <a:ext cx="8677275" cy="650096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Is special needs homeschooling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FF2D-7238-41E6-8A52-4AE68C371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cs typeface="Arial"/>
            </a:endParaRPr>
          </a:p>
          <a:p>
            <a:pPr marL="0" indent="0" algn="ctr">
              <a:buNone/>
            </a:pPr>
            <a:endParaRPr lang="en-US">
              <a:cs typeface="Arial"/>
            </a:endParaRPr>
          </a:p>
          <a:p>
            <a:pPr marL="0" indent="0" algn="ctr">
              <a:buNone/>
            </a:pPr>
            <a:r>
              <a:rPr lang="en-US">
                <a:cs typeface="Arial"/>
              </a:rPr>
              <a:t>Yes, You Can!!!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9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Accidental Homeschooler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518" y="1111624"/>
            <a:ext cx="841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57F5D-0678-4B10-A819-5F819811952A}"/>
              </a:ext>
            </a:extLst>
          </p:cNvPr>
          <p:cNvSpPr txBox="1"/>
          <p:nvPr/>
        </p:nvSpPr>
        <p:spPr>
          <a:xfrm>
            <a:off x="4975412" y="158339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Harrison's Story......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Moving forward beyond the diagnosis.</a:t>
            </a:r>
          </a:p>
        </p:txBody>
      </p:sp>
      <p:pic>
        <p:nvPicPr>
          <p:cNvPr id="9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2AAC2E-747C-456E-9849-FE1B638B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24" y="1059505"/>
            <a:ext cx="3341594" cy="31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8E1A-87B3-4908-9BE9-D6E629F4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Benefits to homeschooling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1987-CD6D-47AF-8F9C-53797277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68" y="1234998"/>
            <a:ext cx="3896139" cy="26661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>
                <a:cs typeface="Arial"/>
              </a:rPr>
              <a:t>Homeschool can be done without an IEP</a:t>
            </a:r>
          </a:p>
          <a:p>
            <a:r>
              <a:rPr lang="en-US" sz="1800">
                <a:cs typeface="Arial"/>
              </a:rPr>
              <a:t>You can partner with different agencies/therapist</a:t>
            </a:r>
          </a:p>
          <a:p>
            <a:r>
              <a:rPr lang="en-US" sz="1800">
                <a:cs typeface="Arial"/>
              </a:rPr>
              <a:t>You can discover your childs learning mode</a:t>
            </a:r>
          </a:p>
          <a:p>
            <a:r>
              <a:rPr lang="en-US" sz="1800">
                <a:cs typeface="Arial"/>
              </a:rPr>
              <a:t>Incorporate your beliefs, values and religion</a:t>
            </a:r>
          </a:p>
          <a:p>
            <a:r>
              <a:rPr lang="en-US" sz="1800">
                <a:cs typeface="Arial"/>
              </a:rPr>
              <a:t>Hands on experience of learning daily and all times</a:t>
            </a:r>
          </a:p>
          <a:p>
            <a:pPr marL="0" indent="0">
              <a:buNone/>
            </a:pPr>
            <a:endParaRPr lang="en-US" sz="1800">
              <a:cs typeface="Arial"/>
            </a:endParaRPr>
          </a:p>
        </p:txBody>
      </p:sp>
      <p:pic>
        <p:nvPicPr>
          <p:cNvPr id="6" name="Picture 6" descr="A picture containing person, little, indoor, small&#10;&#10;Description automatically generated">
            <a:extLst>
              <a:ext uri="{FF2B5EF4-FFF2-40B4-BE49-F238E27FC236}">
                <a16:creationId xmlns:a16="http://schemas.microsoft.com/office/drawing/2014/main" id="{4AC5F832-90FD-4233-A15E-756FA6D3B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026" b="4026"/>
          <a:stretch/>
        </p:blipFill>
        <p:spPr>
          <a:xfrm>
            <a:off x="4460937" y="1234997"/>
            <a:ext cx="3994025" cy="2665642"/>
          </a:xfrm>
        </p:spPr>
      </p:pic>
    </p:spTree>
    <p:extLst>
      <p:ext uri="{BB962C8B-B14F-4D97-AF65-F5344CB8AC3E}">
        <p14:creationId xmlns:p14="http://schemas.microsoft.com/office/powerpoint/2010/main" val="3376687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FE5D-1E61-4608-9304-532EF342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cs typeface="Arial"/>
              </a:rPr>
              <a:t>Special Needs Homeschool Curriculum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104660-6426-4BF1-9437-FEB44DDACF73}"/>
              </a:ext>
            </a:extLst>
          </p:cNvPr>
          <p:cNvSpPr/>
          <p:nvPr/>
        </p:nvSpPr>
        <p:spPr>
          <a:xfrm>
            <a:off x="643983" y="1201543"/>
            <a:ext cx="1694984" cy="1430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F51"/>
                </a:solidFill>
                <a:latin typeface="Arial"/>
              </a:rPr>
              <a:t>Proceeds at the student's own pace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9D07D5-97C4-42ED-B76F-B6181BC3C55B}"/>
              </a:ext>
            </a:extLst>
          </p:cNvPr>
          <p:cNvSpPr/>
          <p:nvPr/>
        </p:nvSpPr>
        <p:spPr>
          <a:xfrm>
            <a:off x="2686049" y="1236390"/>
            <a:ext cx="1694984" cy="1430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ea typeface="+mn-lt"/>
                <a:cs typeface="+mn-lt"/>
              </a:rPr>
              <a:t>Builds on existing reading, writing and math skills.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70BAA2-B67E-448D-93E7-27FFD3CB712F}"/>
              </a:ext>
            </a:extLst>
          </p:cNvPr>
          <p:cNvSpPr/>
          <p:nvPr/>
        </p:nvSpPr>
        <p:spPr>
          <a:xfrm>
            <a:off x="4714178" y="1236390"/>
            <a:ext cx="1694984" cy="1430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F51"/>
              </a:solidFill>
              <a:latin typeface="Arial"/>
            </a:endParaRPr>
          </a:p>
          <a:p>
            <a:pPr algn="ctr"/>
            <a:r>
              <a:rPr lang="en-US">
                <a:solidFill>
                  <a:srgbClr val="002F51"/>
                </a:solidFill>
                <a:latin typeface="Arial"/>
              </a:rPr>
              <a:t>Encourages kids to become active learners </a:t>
            </a:r>
            <a:endParaRPr lang="en-US">
              <a:solidFill>
                <a:srgbClr val="002F51"/>
              </a:solidFill>
              <a:latin typeface="Arial"/>
              <a:cs typeface="Arial"/>
            </a:endParaRPr>
          </a:p>
          <a:p>
            <a:pPr algn="ctr"/>
            <a:endParaRPr lang="en-US">
              <a:solidFill>
                <a:srgbClr val="002F51"/>
              </a:solidFill>
              <a:cs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AADE1D-3E6B-454F-9492-A278CD7176B0}"/>
              </a:ext>
            </a:extLst>
          </p:cNvPr>
          <p:cNvSpPr/>
          <p:nvPr/>
        </p:nvSpPr>
        <p:spPr>
          <a:xfrm>
            <a:off x="6749275" y="1236388"/>
            <a:ext cx="1848312" cy="14649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F51"/>
              </a:solidFill>
              <a:latin typeface="Arial"/>
            </a:endParaRPr>
          </a:p>
          <a:p>
            <a:pPr algn="ctr"/>
            <a:r>
              <a:rPr lang="en-US" sz="1600">
                <a:solidFill>
                  <a:schemeClr val="accent3"/>
                </a:solidFill>
                <a:ea typeface="+mn-lt"/>
                <a:cs typeface="+mn-lt"/>
              </a:rPr>
              <a:t>Allows placement and progress at independent levels</a:t>
            </a:r>
            <a:r>
              <a:rPr lang="en-US">
                <a:solidFill>
                  <a:schemeClr val="accent3"/>
                </a:solidFill>
                <a:latin typeface="Arial"/>
              </a:rPr>
              <a:t> </a:t>
            </a:r>
            <a:endParaRPr lang="en-US">
              <a:solidFill>
                <a:schemeClr val="accent3"/>
              </a:solidFill>
              <a:latin typeface="Arial"/>
              <a:cs typeface="Arial"/>
            </a:endParaRPr>
          </a:p>
          <a:p>
            <a:pPr algn="ctr"/>
            <a:endParaRPr lang="en-US">
              <a:solidFill>
                <a:srgbClr val="002F51"/>
              </a:solidFill>
              <a:cs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10CAFB-3CA9-4A87-BBD6-9A801EA11A3D}"/>
              </a:ext>
            </a:extLst>
          </p:cNvPr>
          <p:cNvSpPr/>
          <p:nvPr/>
        </p:nvSpPr>
        <p:spPr>
          <a:xfrm>
            <a:off x="2449085" y="2923011"/>
            <a:ext cx="1694984" cy="1430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F51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accent3"/>
                </a:solidFill>
                <a:ea typeface="+mn-lt"/>
                <a:cs typeface="+mn-lt"/>
              </a:rPr>
              <a:t>Introduces new learning opportunities in a safe, supportive </a:t>
            </a:r>
          </a:p>
          <a:p>
            <a:pPr algn="ctr"/>
            <a:r>
              <a:rPr lang="en-US" sz="1600">
                <a:solidFill>
                  <a:schemeClr val="accent3"/>
                </a:solidFill>
                <a:ea typeface="+mn-lt"/>
                <a:cs typeface="+mn-lt"/>
              </a:rPr>
              <a:t>environment</a:t>
            </a:r>
            <a:endParaRPr lang="en-US" sz="1600">
              <a:solidFill>
                <a:schemeClr val="accent3"/>
              </a:solidFill>
              <a:cs typeface="Arial"/>
            </a:endParaRPr>
          </a:p>
          <a:p>
            <a:pPr algn="ctr"/>
            <a:endParaRPr lang="en-US">
              <a:solidFill>
                <a:schemeClr val="accent3"/>
              </a:solidFill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09DCEC-7CF4-49C3-AF0A-42C8671AAAFE}"/>
              </a:ext>
            </a:extLst>
          </p:cNvPr>
          <p:cNvSpPr/>
          <p:nvPr/>
        </p:nvSpPr>
        <p:spPr>
          <a:xfrm>
            <a:off x="5209013" y="2923012"/>
            <a:ext cx="1694984" cy="14301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ea typeface="+mn-lt"/>
                <a:cs typeface="+mn-lt"/>
              </a:rPr>
              <a:t>Balances learning with fun!</a:t>
            </a:r>
            <a:endParaRPr lang="en-US">
              <a:solidFill>
                <a:schemeClr val="accent3"/>
              </a:solidFill>
            </a:endParaRPr>
          </a:p>
          <a:p>
            <a:pPr algn="ctr"/>
            <a:endParaRPr lang="en-US">
              <a:solidFill>
                <a:srgbClr val="002F5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5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What if I need an IEP?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48" y="867691"/>
            <a:ext cx="841785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	</a:t>
            </a:r>
            <a:r>
              <a:rPr lang="en-US" sz="2400"/>
              <a:t>IEP's are a guide or plan (doesn't define your child)</a:t>
            </a:r>
            <a:endParaRPr lang="en-US"/>
          </a:p>
          <a:p>
            <a:endParaRPr lang="en-US" sz="240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1ECDB-7158-4DCF-83A0-B8CA09A3F146}"/>
              </a:ext>
            </a:extLst>
          </p:cNvPr>
          <p:cNvSpPr txBox="1"/>
          <p:nvPr/>
        </p:nvSpPr>
        <p:spPr>
          <a:xfrm>
            <a:off x="841705" y="1408618"/>
            <a:ext cx="44577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/>
              <a:t>8 Components of an IEP</a:t>
            </a:r>
          </a:p>
          <a:p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Annual </a:t>
            </a:r>
            <a:r>
              <a:rPr lang="en-US" sz="1600" b="1">
                <a:ea typeface="+mn-lt"/>
                <a:cs typeface="+mn-lt"/>
              </a:rPr>
              <a:t>Goals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Benchmarks or Short-Term </a:t>
            </a:r>
            <a:r>
              <a:rPr lang="en-US" sz="1600" b="1">
                <a:ea typeface="+mn-lt"/>
                <a:cs typeface="+mn-lt"/>
              </a:rPr>
              <a:t>Objectives</a:t>
            </a:r>
            <a:r>
              <a:rPr lang="en-US" sz="1600">
                <a:ea typeface="+mn-lt"/>
                <a:cs typeface="+mn-lt"/>
              </a:rPr>
              <a:t>. 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Measuring and Reporting Progress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Special </a:t>
            </a:r>
            <a:r>
              <a:rPr lang="en-US" sz="1600" b="1">
                <a:ea typeface="+mn-lt"/>
                <a:cs typeface="+mn-lt"/>
              </a:rPr>
              <a:t>Education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Related Services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Supplementary Aids and Services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Program Modifications for School Personnel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Extent of Nonparticipation</a:t>
            </a:r>
            <a:endParaRPr lang="en-US" sz="1600">
              <a:cs typeface="Arial"/>
            </a:endParaRPr>
          </a:p>
          <a:p>
            <a:endParaRPr lang="en-US" sz="16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B5202-FDED-4BC7-9D06-E5C6DA742176}"/>
              </a:ext>
            </a:extLst>
          </p:cNvPr>
          <p:cNvSpPr txBox="1"/>
          <p:nvPr/>
        </p:nvSpPr>
        <p:spPr>
          <a:xfrm>
            <a:off x="6169201" y="155497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09497-CA35-4B32-BFEF-53EA2B07C800}"/>
              </a:ext>
            </a:extLst>
          </p:cNvPr>
          <p:cNvSpPr txBox="1"/>
          <p:nvPr/>
        </p:nvSpPr>
        <p:spPr>
          <a:xfrm>
            <a:off x="5765180" y="164619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765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98823"/>
            <a:ext cx="8677275" cy="744140"/>
          </a:xfrm>
        </p:spPr>
        <p:txBody>
          <a:bodyPr anchor="ctr">
            <a:normAutofit/>
          </a:bodyPr>
          <a:lstStyle/>
          <a:p>
            <a:r>
              <a:rPr lang="en-US"/>
              <a:t>Write Your Own IEP/ School IEP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A640D5B-A785-4396-B0B7-832C88C7A8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911291"/>
              </p:ext>
            </p:extLst>
          </p:nvPr>
        </p:nvGraphicFramePr>
        <p:xfrm>
          <a:off x="457200" y="1200151"/>
          <a:ext cx="8229600" cy="277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7767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What is your experience with IEPs?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262" y="816070"/>
            <a:ext cx="841785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r>
              <a:rPr lang="en-US" sz="2400"/>
              <a:t>​1. We currently have an IEP.</a:t>
            </a:r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2. We need additional information.</a:t>
            </a:r>
          </a:p>
          <a:p>
            <a:r>
              <a:rPr lang="en-US" sz="2400">
                <a:cs typeface="Arial"/>
              </a:rPr>
              <a:t>3. We are not planning to use an IEP.</a:t>
            </a:r>
            <a:endParaRPr lang="en-US"/>
          </a:p>
          <a:p>
            <a:r>
              <a:rPr lang="en-US" sz="2400">
                <a:cs typeface="Arial"/>
              </a:rPr>
              <a:t>4. We have chosen not to use an IEP.</a:t>
            </a:r>
          </a:p>
          <a:p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967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3728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98823"/>
            <a:ext cx="8677275" cy="744140"/>
          </a:xfrm>
        </p:spPr>
        <p:txBody>
          <a:bodyPr anchor="ctr">
            <a:normAutofit/>
          </a:bodyPr>
          <a:lstStyle/>
          <a:p>
            <a:r>
              <a:rPr lang="en-US"/>
              <a:t>Empowering beyond diagnosis</a:t>
            </a: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8BE05792-4395-4AFE-9742-1359BDD91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381717"/>
              </p:ext>
            </p:extLst>
          </p:nvPr>
        </p:nvGraphicFramePr>
        <p:xfrm>
          <a:off x="512956" y="1151364"/>
          <a:ext cx="8229600" cy="277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6118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3AA4-3764-42FF-970E-FA488B7F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Put them in the driver's seat</a:t>
            </a:r>
            <a:endParaRPr lang="en-US"/>
          </a:p>
        </p:txBody>
      </p:sp>
      <p:pic>
        <p:nvPicPr>
          <p:cNvPr id="6" name="Picture 6" descr="A picture containing outdoor, person, wearing, kite&#10;&#10;Description automatically generated">
            <a:extLst>
              <a:ext uri="{FF2B5EF4-FFF2-40B4-BE49-F238E27FC236}">
                <a16:creationId xmlns:a16="http://schemas.microsoft.com/office/drawing/2014/main" id="{3D900E7E-0532-4F9F-8658-BD5362372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3986" y="1286863"/>
            <a:ext cx="2790825" cy="21431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1ECF4-5025-44AF-B21F-D9128CC7A495}"/>
              </a:ext>
            </a:extLst>
          </p:cNvPr>
          <p:cNvSpPr txBox="1"/>
          <p:nvPr/>
        </p:nvSpPr>
        <p:spPr>
          <a:xfrm>
            <a:off x="4336430" y="1151363"/>
            <a:ext cx="4220737" cy="300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50" b="1">
              <a:solidFill>
                <a:srgbClr val="292929"/>
              </a:solidFill>
            </a:endParaRPr>
          </a:p>
          <a:p>
            <a:r>
              <a:rPr lang="en-US" sz="1050" b="1">
                <a:solidFill>
                  <a:srgbClr val="292929"/>
                </a:solidFill>
              </a:rPr>
              <a:t>Super Negotiator</a:t>
            </a:r>
            <a:endParaRPr lang="en-US" sz="1050" b="1">
              <a:solidFill>
                <a:srgbClr val="292929"/>
              </a:solidFill>
              <a:cs typeface="Arial"/>
            </a:endParaRPr>
          </a:p>
          <a:p>
            <a:r>
              <a:rPr lang="en-US" sz="1050">
                <a:solidFill>
                  <a:srgbClr val="292929"/>
                </a:solidFill>
              </a:rPr>
              <a:t>Does your kid disagree with everything you say, coming up instead with his/her own ideas and make you frustrated? Don’t worry, your kid may have the negotiation superpower above an average child!</a:t>
            </a:r>
            <a:endParaRPr lang="en-US" sz="1050">
              <a:solidFill>
                <a:srgbClr val="292929"/>
              </a:solidFill>
              <a:cs typeface="Arial"/>
            </a:endParaRPr>
          </a:p>
          <a:p>
            <a:endParaRPr lang="en-US" sz="1050">
              <a:solidFill>
                <a:srgbClr val="292929"/>
              </a:solidFill>
            </a:endParaRPr>
          </a:p>
          <a:p>
            <a:r>
              <a:rPr lang="en-US" sz="1050" b="1">
                <a:solidFill>
                  <a:srgbClr val="292929"/>
                </a:solidFill>
              </a:rPr>
              <a:t>Super Caring</a:t>
            </a:r>
            <a:endParaRPr lang="en-US" sz="1050" b="1">
              <a:solidFill>
                <a:srgbClr val="292929"/>
              </a:solidFill>
              <a:cs typeface="Arial"/>
            </a:endParaRPr>
          </a:p>
          <a:p>
            <a:r>
              <a:rPr lang="en-US" sz="1050">
                <a:solidFill>
                  <a:srgbClr val="292929"/>
                </a:solidFill>
              </a:rPr>
              <a:t>Does your kid have empathy for others? Do they always run to help someone when they have fallen or hurt themselves? Your child might have the mighty super caring power!</a:t>
            </a:r>
            <a:endParaRPr lang="en-US" sz="1050">
              <a:solidFill>
                <a:srgbClr val="292929"/>
              </a:solidFill>
              <a:cs typeface="Arial"/>
            </a:endParaRPr>
          </a:p>
          <a:p>
            <a:endParaRPr lang="en-US" sz="1050">
              <a:solidFill>
                <a:srgbClr val="292929"/>
              </a:solidFill>
            </a:endParaRPr>
          </a:p>
          <a:p>
            <a:r>
              <a:rPr lang="en-US" sz="1050">
                <a:solidFill>
                  <a:srgbClr val="292929"/>
                </a:solidFill>
              </a:rPr>
              <a:t>Your child might be the next Mother Teresa!</a:t>
            </a:r>
            <a:endParaRPr lang="en-US" sz="1050">
              <a:solidFill>
                <a:srgbClr val="292929"/>
              </a:solidFill>
              <a:cs typeface="Arial"/>
            </a:endParaRPr>
          </a:p>
          <a:p>
            <a:endParaRPr lang="en-US" sz="1050">
              <a:solidFill>
                <a:srgbClr val="292929"/>
              </a:solidFill>
            </a:endParaRPr>
          </a:p>
          <a:p>
            <a:r>
              <a:rPr lang="en-US" sz="1050" b="1">
                <a:solidFill>
                  <a:srgbClr val="292929"/>
                </a:solidFill>
              </a:rPr>
              <a:t>Super Architect</a:t>
            </a:r>
            <a:endParaRPr lang="en-US" sz="1050" b="1">
              <a:solidFill>
                <a:srgbClr val="292929"/>
              </a:solidFill>
              <a:cs typeface="Arial"/>
            </a:endParaRPr>
          </a:p>
          <a:p>
            <a:r>
              <a:rPr lang="en-US" sz="1050">
                <a:solidFill>
                  <a:srgbClr val="292929"/>
                </a:solidFill>
              </a:rPr>
              <a:t>Does your kid like to break things apart and put them together? Or does your child make something different out of the parts?</a:t>
            </a:r>
            <a:endParaRPr lang="en-US" sz="1050">
              <a:solidFill>
                <a:srgbClr val="292929"/>
              </a:solidFill>
              <a:cs typeface="Arial"/>
            </a:endParaRPr>
          </a:p>
          <a:p>
            <a:endParaRPr lang="en-US" sz="1050">
              <a:solidFill>
                <a:srgbClr val="292929"/>
              </a:solidFill>
            </a:endParaRPr>
          </a:p>
          <a:p>
            <a:r>
              <a:rPr lang="en-US" sz="1050">
                <a:solidFill>
                  <a:srgbClr val="292929"/>
                </a:solidFill>
              </a:rPr>
              <a:t>They may be the next great inventor or architect!</a:t>
            </a:r>
            <a:endParaRPr lang="en-US" sz="1050">
              <a:solidFill>
                <a:srgbClr val="292929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157BA-BF76-4953-A470-6202313EF317}"/>
              </a:ext>
            </a:extLst>
          </p:cNvPr>
          <p:cNvSpPr txBox="1"/>
          <p:nvPr/>
        </p:nvSpPr>
        <p:spPr>
          <a:xfrm>
            <a:off x="524107" y="3785838"/>
            <a:ext cx="40464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Have Patience. Nurture. Be Kind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887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Trust That They Know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48" y="867691"/>
            <a:ext cx="841785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	</a:t>
            </a: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B5202-FDED-4BC7-9D06-E5C6DA742176}"/>
              </a:ext>
            </a:extLst>
          </p:cNvPr>
          <p:cNvSpPr txBox="1"/>
          <p:nvPr/>
        </p:nvSpPr>
        <p:spPr>
          <a:xfrm>
            <a:off x="6169201" y="155497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09497-CA35-4B32-BFEF-53EA2B07C800}"/>
              </a:ext>
            </a:extLst>
          </p:cNvPr>
          <p:cNvSpPr txBox="1"/>
          <p:nvPr/>
        </p:nvSpPr>
        <p:spPr>
          <a:xfrm>
            <a:off x="5765180" y="164619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FBEE7-C1CF-47D6-A728-3FE35D153080}"/>
              </a:ext>
            </a:extLst>
          </p:cNvPr>
          <p:cNvSpPr txBox="1"/>
          <p:nvPr/>
        </p:nvSpPr>
        <p:spPr>
          <a:xfrm>
            <a:off x="2021230" y="3319764"/>
            <a:ext cx="53330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"When kids know who they are, they naturally gravitate toward experiences in which learning and fun happen together." - Author Unknown</a:t>
            </a:r>
            <a:endParaRPr lang="en-US">
              <a:cs typeface="Arial"/>
            </a:endParaRPr>
          </a:p>
        </p:txBody>
      </p:sp>
      <p:pic>
        <p:nvPicPr>
          <p:cNvPr id="3" name="Picture 8" descr="A group of people playing with a kite&#10;&#10;Description automatically generated">
            <a:extLst>
              <a:ext uri="{FF2B5EF4-FFF2-40B4-BE49-F238E27FC236}">
                <a16:creationId xmlns:a16="http://schemas.microsoft.com/office/drawing/2014/main" id="{61C11E90-9487-4B12-B9D2-E312F55E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970" y="911783"/>
            <a:ext cx="3502788" cy="23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79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Believe In Them...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1ECDB-7158-4DCF-83A0-B8CA09A3F146}"/>
              </a:ext>
            </a:extLst>
          </p:cNvPr>
          <p:cNvSpPr txBox="1"/>
          <p:nvPr/>
        </p:nvSpPr>
        <p:spPr>
          <a:xfrm>
            <a:off x="595743" y="1329042"/>
            <a:ext cx="782882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Encourage them to connect with what excites and inspires them</a:t>
            </a:r>
            <a:endParaRPr lang="en-US">
              <a:ea typeface="+mn-lt"/>
              <a:cs typeface="+mn-lt"/>
            </a:endParaRPr>
          </a:p>
          <a:p>
            <a:endParaRPr lang="en-US" sz="160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Model language that enables your child to articulate their feelings and needs and gives children the freedom to learn without fear.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Kids naturally gravitate toward experiences in which learning, and fun happen together.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Curiosity, creativity and confidence are a natural mindset for kids that feel relaxed in themselves, and who can express themselves clearly.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B5202-FDED-4BC7-9D06-E5C6DA742176}"/>
              </a:ext>
            </a:extLst>
          </p:cNvPr>
          <p:cNvSpPr txBox="1"/>
          <p:nvPr/>
        </p:nvSpPr>
        <p:spPr>
          <a:xfrm>
            <a:off x="6169201" y="155497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09497-CA35-4B32-BFEF-53EA2B07C800}"/>
              </a:ext>
            </a:extLst>
          </p:cNvPr>
          <p:cNvSpPr txBox="1"/>
          <p:nvPr/>
        </p:nvSpPr>
        <p:spPr>
          <a:xfrm>
            <a:off x="5765180" y="164619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370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2E0F-7B80-41CD-B8E7-B62825D9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Building confidence  </a:t>
            </a:r>
            <a:endParaRPr lang="en-US"/>
          </a:p>
        </p:txBody>
      </p:sp>
      <p:pic>
        <p:nvPicPr>
          <p:cNvPr id="6" name="Picture 6" descr="A picture containing person, photo, holding, person&#10;&#10;Description automatically generated">
            <a:extLst>
              <a:ext uri="{FF2B5EF4-FFF2-40B4-BE49-F238E27FC236}">
                <a16:creationId xmlns:a16="http://schemas.microsoft.com/office/drawing/2014/main" id="{BA2B9245-F64E-478F-9345-F0B5CA6C2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730" y="1092326"/>
            <a:ext cx="3442446" cy="28255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EB3E8-18E0-4D45-AAD6-2BECB1707C17}"/>
              </a:ext>
            </a:extLst>
          </p:cNvPr>
          <p:cNvSpPr txBox="1"/>
          <p:nvPr/>
        </p:nvSpPr>
        <p:spPr>
          <a:xfrm>
            <a:off x="4632768" y="2010378"/>
            <a:ext cx="38572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Building Confidence In Boys One Bowtie at a time....</a:t>
            </a:r>
          </a:p>
        </p:txBody>
      </p:sp>
    </p:spTree>
    <p:extLst>
      <p:ext uri="{BB962C8B-B14F-4D97-AF65-F5344CB8AC3E}">
        <p14:creationId xmlns:p14="http://schemas.microsoft.com/office/powerpoint/2010/main" val="104375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B7F6-46BF-4CE4-89C4-C43F34CC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Discover Superpower by Personality</a:t>
            </a:r>
            <a:endParaRPr lang="en-US"/>
          </a:p>
        </p:txBody>
      </p:sp>
      <p:graphicFrame>
        <p:nvGraphicFramePr>
          <p:cNvPr id="5" name="Diagram 3">
            <a:extLst>
              <a:ext uri="{FF2B5EF4-FFF2-40B4-BE49-F238E27FC236}">
                <a16:creationId xmlns:a16="http://schemas.microsoft.com/office/drawing/2014/main" id="{CF5AC0BF-5A44-4FD1-B3E8-86B150E4D193}"/>
              </a:ext>
            </a:extLst>
          </p:cNvPr>
          <p:cNvGraphicFramePr/>
          <p:nvPr/>
        </p:nvGraphicFramePr>
        <p:xfrm>
          <a:off x="457200" y="1200151"/>
          <a:ext cx="8229600" cy="277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5562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BF76-0C48-47F9-98F6-61F65CEE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Introvert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99EF-6E49-4FF2-9E5C-1DAB0B23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Learn from the inside outward</a:t>
            </a:r>
            <a:endParaRPr lang="en-US"/>
          </a:p>
          <a:p>
            <a:pPr lvl="1"/>
            <a:r>
              <a:rPr lang="en-US">
                <a:cs typeface="Arial"/>
              </a:rPr>
              <a:t>Present idea or activity in an engaging way</a:t>
            </a:r>
          </a:p>
          <a:p>
            <a:pPr lvl="1"/>
            <a:r>
              <a:rPr lang="en-US">
                <a:cs typeface="Arial"/>
              </a:rPr>
              <a:t>Allow space for children </a:t>
            </a:r>
          </a:p>
          <a:p>
            <a:pPr lvl="1"/>
            <a:r>
              <a:rPr lang="en-US">
                <a:cs typeface="Arial"/>
              </a:rPr>
              <a:t>Allow time for response (writing and drawing)</a:t>
            </a:r>
          </a:p>
          <a:p>
            <a:pPr lvl="1"/>
            <a:r>
              <a:rPr lang="en-US">
                <a:cs typeface="Arial"/>
              </a:rPr>
              <a:t>Slow and steady wins the race</a:t>
            </a:r>
          </a:p>
          <a:p>
            <a:pPr lvl="1"/>
            <a:r>
              <a:rPr lang="en-US">
                <a:cs typeface="Arial"/>
              </a:rPr>
              <a:t>Environment of calm, safety and trust</a:t>
            </a:r>
          </a:p>
          <a:p>
            <a:pPr lvl="1"/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89BDF-98B5-4969-8D39-ACE80CAB5174}"/>
              </a:ext>
            </a:extLst>
          </p:cNvPr>
          <p:cNvSpPr txBox="1"/>
          <p:nvPr/>
        </p:nvSpPr>
        <p:spPr>
          <a:xfrm>
            <a:off x="7743463" y="4773833"/>
            <a:ext cx="233085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hlinkClick r:id="rId3"/>
              </a:rPr>
              <a:t>Source: </a:t>
            </a:r>
            <a:r>
              <a:rPr lang="en-US" sz="1000" dirty="0" err="1">
                <a:hlinkClick r:id="rId3"/>
              </a:rPr>
              <a:t>Primotoyo</a:t>
            </a:r>
            <a:endParaRPr lang="en-US"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095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BF76-0C48-47F9-98F6-61F65CEE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Extrovert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99EF-6E49-4FF2-9E5C-1DAB0B23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Learn from the inside outward</a:t>
            </a:r>
            <a:endParaRPr lang="en-US"/>
          </a:p>
          <a:p>
            <a:pPr marL="0" indent="0">
              <a:buNone/>
            </a:pPr>
            <a:r>
              <a:rPr lang="en-US">
                <a:cs typeface="Arial"/>
              </a:rPr>
              <a:t>      -Allow your child to talk and share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      -Create opportunities for active learning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      -Limit distractions and clear instructions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      -Consider rewards and competition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      - Allow for independent discovery</a:t>
            </a: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lvl="1"/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89BDF-98B5-4969-8D39-ACE80CAB5174}"/>
              </a:ext>
            </a:extLst>
          </p:cNvPr>
          <p:cNvSpPr txBox="1"/>
          <p:nvPr/>
        </p:nvSpPr>
        <p:spPr>
          <a:xfrm>
            <a:off x="7743463" y="4773833"/>
            <a:ext cx="233085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hlinkClick r:id="rId3"/>
              </a:rPr>
              <a:t>Source: </a:t>
            </a:r>
            <a:r>
              <a:rPr lang="en-US" sz="1000" dirty="0" err="1">
                <a:hlinkClick r:id="rId3"/>
              </a:rPr>
              <a:t>Primotoyo</a:t>
            </a:r>
            <a:endParaRPr lang="en-US"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02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82D7D-0156-4363-8B99-9BD51706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Pause and Lean In</a:t>
            </a:r>
            <a:endParaRPr lang="en-US"/>
          </a:p>
        </p:txBody>
      </p:sp>
      <p:pic>
        <p:nvPicPr>
          <p:cNvPr id="5" name="Picture 5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A71123D3-9069-4F67-857E-2A41280D2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253" y="1091638"/>
            <a:ext cx="2366109" cy="1574628"/>
          </a:xfrm>
        </p:spPr>
      </p:pic>
      <p:pic>
        <p:nvPicPr>
          <p:cNvPr id="6" name="Picture 6" descr="A hand holding a bottle&#10;&#10;Description automatically generated">
            <a:extLst>
              <a:ext uri="{FF2B5EF4-FFF2-40B4-BE49-F238E27FC236}">
                <a16:creationId xmlns:a16="http://schemas.microsoft.com/office/drawing/2014/main" id="{B303F9CE-7803-4BB1-9D2B-56157202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485" y="1431366"/>
            <a:ext cx="2743200" cy="1826971"/>
          </a:xfrm>
          <a:prstGeom prst="rect">
            <a:avLst/>
          </a:prstGeom>
        </p:spPr>
      </p:pic>
      <p:pic>
        <p:nvPicPr>
          <p:cNvPr id="7" name="Picture 7" descr="A picture containing indoor, toy, little, small&#10;&#10;Description automatically generated">
            <a:extLst>
              <a:ext uri="{FF2B5EF4-FFF2-40B4-BE49-F238E27FC236}">
                <a16:creationId xmlns:a16="http://schemas.microsoft.com/office/drawing/2014/main" id="{66A01070-E17E-4D4D-8E7D-05D66B72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603" y="2380768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7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FB5D-6B95-FC49-9DDC-9B8DEC8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Do you know Your Child's Superpower?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512" y="1223528"/>
            <a:ext cx="841785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​1. I am aware of my child's superpower.</a:t>
            </a:r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2. We are discovering our child's superpower.</a:t>
            </a:r>
          </a:p>
          <a:p>
            <a:r>
              <a:rPr lang="en-US" sz="2400">
                <a:cs typeface="Arial"/>
              </a:rPr>
              <a:t>3. I have no clue of my child's superpower.</a:t>
            </a:r>
            <a:endParaRPr lang="en-US"/>
          </a:p>
          <a:p>
            <a:r>
              <a:rPr lang="en-US" sz="2400">
                <a:cs typeface="Arial"/>
              </a:rPr>
              <a:t>4. I have never thoought of a child's superpower.</a:t>
            </a:r>
          </a:p>
          <a:p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99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5970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0B0F-05D5-41EC-B8B3-B74FA68C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Kim's Story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5DA81-1D6B-4FD2-BAEA-39406DBC19D0}"/>
              </a:ext>
            </a:extLst>
          </p:cNvPr>
          <p:cNvSpPr txBox="1"/>
          <p:nvPr/>
        </p:nvSpPr>
        <p:spPr>
          <a:xfrm>
            <a:off x="3190008" y="2535382"/>
            <a:ext cx="25405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Something isn't right, key indicators</a:t>
            </a:r>
          </a:p>
          <a:p>
            <a:r>
              <a:rPr lang="en-US">
                <a:cs typeface="Arial"/>
              </a:rPr>
              <a:t>The diagnosis</a:t>
            </a:r>
          </a:p>
          <a:p>
            <a:r>
              <a:rPr lang="en-US">
                <a:cs typeface="Arial"/>
              </a:rPr>
              <a:t>The journey</a:t>
            </a:r>
          </a:p>
        </p:txBody>
      </p:sp>
      <p:pic>
        <p:nvPicPr>
          <p:cNvPr id="8" name="Picture 6" descr="A person sitting in a car&#10;&#10;Description automatically generated">
            <a:extLst>
              <a:ext uri="{FF2B5EF4-FFF2-40B4-BE49-F238E27FC236}">
                <a16:creationId xmlns:a16="http://schemas.microsoft.com/office/drawing/2014/main" id="{CEB78D67-32B0-49BF-8759-C40E60F5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6" y="2293944"/>
            <a:ext cx="2093769" cy="2038917"/>
          </a:xfrm>
          <a:prstGeom prst="rect">
            <a:avLst/>
          </a:prstGeom>
        </p:spPr>
      </p:pic>
      <p:pic>
        <p:nvPicPr>
          <p:cNvPr id="9" name="Picture 9" descr="A person sitting on a beach posing for the camera&#10;&#10;Description automatically generated">
            <a:extLst>
              <a:ext uri="{FF2B5EF4-FFF2-40B4-BE49-F238E27FC236}">
                <a16:creationId xmlns:a16="http://schemas.microsoft.com/office/drawing/2014/main" id="{9D97C551-DFC2-4142-97F0-51EB3D6E2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38" t="13142" r="-263" b="-616"/>
          <a:stretch/>
        </p:blipFill>
        <p:spPr>
          <a:xfrm>
            <a:off x="3698514" y="177510"/>
            <a:ext cx="1401186" cy="2216298"/>
          </a:xfrm>
          <a:prstGeom prst="rect">
            <a:avLst/>
          </a:prstGeom>
        </p:spPr>
      </p:pic>
      <p:pic>
        <p:nvPicPr>
          <p:cNvPr id="10" name="Picture 10" descr="A person sitting in a park&#10;&#10;Description automatically generated">
            <a:extLst>
              <a:ext uri="{FF2B5EF4-FFF2-40B4-BE49-F238E27FC236}">
                <a16:creationId xmlns:a16="http://schemas.microsoft.com/office/drawing/2014/main" id="{C1D1631C-026A-4215-9F1D-577FF7CD8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773" y="2453588"/>
            <a:ext cx="2405496" cy="1919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580BA2-E328-420F-8B8D-F205CA950E22}"/>
              </a:ext>
            </a:extLst>
          </p:cNvPr>
          <p:cNvSpPr txBox="1"/>
          <p:nvPr/>
        </p:nvSpPr>
        <p:spPr>
          <a:xfrm>
            <a:off x="332508" y="187555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Brendan: Dyslexia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B9541-E9B7-40C6-8A09-C543BFD3F5C7}"/>
              </a:ext>
            </a:extLst>
          </p:cNvPr>
          <p:cNvSpPr txBox="1"/>
          <p:nvPr/>
        </p:nvSpPr>
        <p:spPr>
          <a:xfrm>
            <a:off x="5533157" y="2026225"/>
            <a:ext cx="3522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Trevor: Cocktail Party Syndrome</a:t>
            </a:r>
          </a:p>
        </p:txBody>
      </p:sp>
    </p:spTree>
    <p:extLst>
      <p:ext uri="{BB962C8B-B14F-4D97-AF65-F5344CB8AC3E}">
        <p14:creationId xmlns:p14="http://schemas.microsoft.com/office/powerpoint/2010/main" val="4260438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B5FD-05A3-4F09-AB1B-4D9A21C0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Encourage Superpowers</a:t>
            </a:r>
          </a:p>
        </p:txBody>
      </p:sp>
      <p:pic>
        <p:nvPicPr>
          <p:cNvPr id="6" name="Picture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E968EBB-5C89-4ACF-A879-996060E6C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144" y="1048233"/>
            <a:ext cx="1736302" cy="278191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2F71-2F5B-4955-BA27-A5B85D1A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7026" y="4805346"/>
            <a:ext cx="4009480" cy="233511"/>
          </a:xfrm>
        </p:spPr>
        <p:txBody>
          <a:bodyPr/>
          <a:lstStyle/>
          <a:p>
            <a:r>
              <a:rPr lang="en-US"/>
              <a:t>Lesson Plans on SuperPowers</a:t>
            </a:r>
          </a:p>
        </p:txBody>
      </p:sp>
      <p:pic>
        <p:nvPicPr>
          <p:cNvPr id="8" name="Picture 8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01A65EF4-CA46-4DDF-8747-D7AD8E6E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48" y="1752299"/>
            <a:ext cx="1976379" cy="2774667"/>
          </a:xfrm>
          <a:prstGeom prst="rect">
            <a:avLst/>
          </a:prstGeom>
        </p:spPr>
      </p:pic>
      <p:pic>
        <p:nvPicPr>
          <p:cNvPr id="11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F374AF5-C3D4-4483-8F23-074973D91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721" y="1050953"/>
            <a:ext cx="1976378" cy="2860737"/>
          </a:xfrm>
          <a:prstGeom prst="rect">
            <a:avLst/>
          </a:prstGeom>
        </p:spPr>
      </p:pic>
      <p:pic>
        <p:nvPicPr>
          <p:cNvPr id="12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5CA0311-AFAF-4998-A831-69E5E51D4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869" y="1594256"/>
            <a:ext cx="2048720" cy="29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77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E40F-4A75-4C03-B7C4-35A8EBE67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Start Now...</a:t>
            </a:r>
            <a:endParaRPr lang="en-US"/>
          </a:p>
        </p:txBody>
      </p:sp>
      <p:pic>
        <p:nvPicPr>
          <p:cNvPr id="5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8F5C2EF-6F8B-4B34-B160-4AB07E0A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43" y="952484"/>
            <a:ext cx="5767084" cy="36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9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4D94-35BB-4721-BC80-9A77D056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Books that Inspire...</a:t>
            </a:r>
            <a:endParaRPr lang="en-US"/>
          </a:p>
        </p:txBody>
      </p:sp>
      <p:pic>
        <p:nvPicPr>
          <p:cNvPr id="9" name="Picture 9" descr="A picture containing photo, refrigerator, many, different&#10;&#10;Description automatically generated">
            <a:extLst>
              <a:ext uri="{FF2B5EF4-FFF2-40B4-BE49-F238E27FC236}">
                <a16:creationId xmlns:a16="http://schemas.microsoft.com/office/drawing/2014/main" id="{CAA53824-A17A-4DF6-B6F2-FF73FCB09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455" y="979041"/>
            <a:ext cx="2065554" cy="2324207"/>
          </a:xfrm>
        </p:spPr>
      </p:pic>
      <p:pic>
        <p:nvPicPr>
          <p:cNvPr id="14" name="Picture 14" descr="A picture containing shirt&#10;&#10;Description automatically generated">
            <a:extLst>
              <a:ext uri="{FF2B5EF4-FFF2-40B4-BE49-F238E27FC236}">
                <a16:creationId xmlns:a16="http://schemas.microsoft.com/office/drawing/2014/main" id="{BC093D9B-D51F-469E-8850-8D60B5EF1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039" y="926346"/>
            <a:ext cx="2338087" cy="2739907"/>
          </a:xfrm>
          <a:prstGeom prst="rect">
            <a:avLst/>
          </a:prstGeom>
        </p:spPr>
      </p:pic>
      <p:pic>
        <p:nvPicPr>
          <p:cNvPr id="17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D57C1D60-15F1-4D38-806A-FED9C1A42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47" y="2140345"/>
            <a:ext cx="2329406" cy="238207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D6EE66A-F4CB-4894-A9D2-49CB7F523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41" y="2141909"/>
            <a:ext cx="2164977" cy="23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4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146E1-4052-4357-A7D6-8BADD1C2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Resources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F29429-9706-48A5-A05D-D4AEAA39A2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284" r="8284"/>
          <a:stretch>
            <a:fillRect/>
          </a:stretch>
        </p:blipFill>
        <p:spPr>
          <a:xfrm>
            <a:off x="6950990" y="961079"/>
            <a:ext cx="1964409" cy="3603172"/>
          </a:xfrm>
        </p:spPr>
      </p:pic>
    </p:spTree>
    <p:extLst>
      <p:ext uri="{BB962C8B-B14F-4D97-AF65-F5344CB8AC3E}">
        <p14:creationId xmlns:p14="http://schemas.microsoft.com/office/powerpoint/2010/main" val="254909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B38-2761-BE4D-BE48-3C2806A0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COMING UP </a:t>
            </a:r>
            <a:endParaRPr lang="en-US">
              <a:cs typeface="Arial"/>
            </a:endParaRPr>
          </a:p>
        </p:txBody>
      </p:sp>
      <p:sp>
        <p:nvSpPr>
          <p:cNvPr id="5" name="Shape 366">
            <a:extLst>
              <a:ext uri="{FF2B5EF4-FFF2-40B4-BE49-F238E27FC236}">
                <a16:creationId xmlns:a16="http://schemas.microsoft.com/office/drawing/2014/main" id="{865F9F6C-9FBA-6B42-8462-BAA78BFB67B8}"/>
              </a:ext>
            </a:extLst>
          </p:cNvPr>
          <p:cNvSpPr/>
          <p:nvPr/>
        </p:nvSpPr>
        <p:spPr>
          <a:xfrm>
            <a:off x="274816" y="1121261"/>
            <a:ext cx="8601969" cy="198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t">
            <a:spAutoFit/>
          </a:bodyPr>
          <a:lstStyle/>
          <a:p>
            <a:pPr defTabSz="299988">
              <a:lnSpc>
                <a:spcPct val="120000"/>
              </a:lnSpc>
              <a:spcBef>
                <a:spcPct val="20000"/>
              </a:spcBef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/>
              <a:t>Session 4: </a:t>
            </a:r>
            <a:r>
              <a:rPr lang="en-US" sz="2400" i="1">
                <a:solidFill>
                  <a:srgbClr val="FF0000"/>
                </a:solidFill>
                <a:ea typeface="+mn-lt"/>
                <a:cs typeface="+mn-lt"/>
              </a:rPr>
              <a:t>What about Socialization?</a:t>
            </a:r>
            <a:endParaRPr lang="en-US"/>
          </a:p>
          <a:p>
            <a:pPr algn="ctr" defTabSz="299988">
              <a:lnSpc>
                <a:spcPct val="120000"/>
              </a:lnSpc>
              <a:spcBef>
                <a:spcPct val="20000"/>
              </a:spcBef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i="1">
                <a:solidFill>
                  <a:srgbClr val="FF0000"/>
                </a:solidFill>
                <a:ea typeface="+mn-lt"/>
                <a:cs typeface="+mn-lt"/>
              </a:rPr>
              <a:t>   Finding Community Even if it is Virtual</a:t>
            </a:r>
          </a:p>
          <a:p>
            <a:pPr defTabSz="299988">
              <a:lnSpc>
                <a:spcPct val="120000"/>
              </a:lnSpc>
              <a:spcBef>
                <a:spcPct val="20000"/>
              </a:spcBef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i="1">
                <a:solidFill>
                  <a:srgbClr val="FF0000"/>
                </a:solidFill>
                <a:ea typeface="+mn-lt"/>
                <a:cs typeface="+mn-lt"/>
              </a:rPr>
              <a:t>                   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Thur</a:t>
            </a:r>
            <a:r>
              <a:rPr lang="en-US" sz="2400">
                <a:solidFill>
                  <a:srgbClr val="FF0000"/>
                </a:solidFill>
              </a:rPr>
              <a:t>., Aug 27th at 10:00 am MT</a:t>
            </a:r>
            <a:endParaRPr lang="en-US"/>
          </a:p>
          <a:p>
            <a:pPr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60727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B38-2761-BE4D-BE48-3C2806A0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questions do you have?</a:t>
            </a:r>
          </a:p>
        </p:txBody>
      </p:sp>
      <p:sp>
        <p:nvSpPr>
          <p:cNvPr id="5" name="Shape 366">
            <a:extLst>
              <a:ext uri="{FF2B5EF4-FFF2-40B4-BE49-F238E27FC236}">
                <a16:creationId xmlns:a16="http://schemas.microsoft.com/office/drawing/2014/main" id="{865F9F6C-9FBA-6B42-8462-BAA78BFB67B8}"/>
              </a:ext>
            </a:extLst>
          </p:cNvPr>
          <p:cNvSpPr/>
          <p:nvPr/>
        </p:nvSpPr>
        <p:spPr>
          <a:xfrm>
            <a:off x="313431" y="1468795"/>
            <a:ext cx="8601969" cy="151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>
            <a:spAutoFit/>
          </a:bodyPr>
          <a:lstStyle/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/>
              <a:t> </a:t>
            </a:r>
          </a:p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2" y="1183342"/>
            <a:ext cx="8537143" cy="278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57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0C49-CC61-4B71-B704-46E3E6E7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Remember</a:t>
            </a:r>
            <a:endParaRPr lang="en-US"/>
          </a:p>
        </p:txBody>
      </p:sp>
      <p:pic>
        <p:nvPicPr>
          <p:cNvPr id="5" name="Picture 5" descr="A person standing in the grass&#10;&#10;Description automatically generated">
            <a:extLst>
              <a:ext uri="{FF2B5EF4-FFF2-40B4-BE49-F238E27FC236}">
                <a16:creationId xmlns:a16="http://schemas.microsoft.com/office/drawing/2014/main" id="{A9822A86-8882-45BF-B64F-90CC90CD2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371" y="1200151"/>
            <a:ext cx="4997567" cy="2978057"/>
          </a:xfrm>
        </p:spPr>
      </p:pic>
    </p:spTree>
    <p:extLst>
      <p:ext uri="{BB962C8B-B14F-4D97-AF65-F5344CB8AC3E}">
        <p14:creationId xmlns:p14="http://schemas.microsoft.com/office/powerpoint/2010/main" val="4111694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B38-2761-BE4D-BE48-3C2806A0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sp>
        <p:nvSpPr>
          <p:cNvPr id="5" name="Shape 366">
            <a:extLst>
              <a:ext uri="{FF2B5EF4-FFF2-40B4-BE49-F238E27FC236}">
                <a16:creationId xmlns:a16="http://schemas.microsoft.com/office/drawing/2014/main" id="{865F9F6C-9FBA-6B42-8462-BAA78BFB67B8}"/>
              </a:ext>
            </a:extLst>
          </p:cNvPr>
          <p:cNvSpPr/>
          <p:nvPr/>
        </p:nvSpPr>
        <p:spPr>
          <a:xfrm>
            <a:off x="438447" y="933014"/>
            <a:ext cx="8601969" cy="376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t">
            <a:spAutoFit/>
          </a:bodyPr>
          <a:lstStyle/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/>
              <a:t>Questions? </a:t>
            </a:r>
          </a:p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/>
              <a:t>Email us at </a:t>
            </a:r>
            <a:r>
              <a:rPr lang="en-US" sz="3200">
                <a:hlinkClick r:id="rId3"/>
              </a:rPr>
              <a:t>WGUWebinars@wgu.edu</a:t>
            </a:r>
          </a:p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>
                <a:hlinkClick r:id="rId4"/>
              </a:rPr>
              <a:t>kimberly.dement@wgu.edu</a:t>
            </a:r>
          </a:p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>
                <a:hlinkClick r:id="rId5"/>
              </a:rPr>
              <a:t>sunny.jordan@wgu.edu</a:t>
            </a:r>
          </a:p>
          <a:p>
            <a:pPr algn="ctr" defTabSz="299988">
              <a:lnSpc>
                <a:spcPct val="140000"/>
              </a:lnSpc>
              <a:defRPr sz="3400" b="1">
                <a:solidFill>
                  <a:srgbClr val="0023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3737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9391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9579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9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3352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8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2110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F76FC-5A9F-4E49-8728-8DFE5B80A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272451"/>
            <a:ext cx="8839200" cy="687703"/>
          </a:xfrm>
        </p:spPr>
        <p:txBody>
          <a:bodyPr/>
          <a:lstStyle/>
          <a:p>
            <a:r>
              <a:rPr lang="en-US" sz="3200" i="0"/>
              <a:t>Welcome to the WGU Webinar: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9C187DA-A522-3F4B-8DDF-4A3007DD0766}"/>
              </a:ext>
            </a:extLst>
          </p:cNvPr>
          <p:cNvSpPr txBox="1">
            <a:spLocks/>
          </p:cNvSpPr>
          <p:nvPr/>
        </p:nvSpPr>
        <p:spPr>
          <a:xfrm>
            <a:off x="0" y="1161581"/>
            <a:ext cx="9144000" cy="965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Homeschooling Children with Special Needs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</a:rPr>
              <a:t>Finding Your Child’s Superpower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9DC08-B52E-43BB-AC82-972733AC36C4}"/>
              </a:ext>
            </a:extLst>
          </p:cNvPr>
          <p:cNvSpPr txBox="1"/>
          <p:nvPr/>
        </p:nvSpPr>
        <p:spPr>
          <a:xfrm>
            <a:off x="1380127" y="2285051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 should be hearing music.  If not, please adjust your audio.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C8C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webinar will begin 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263" y="3643459"/>
            <a:ext cx="2597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7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C8C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7349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theme/theme1.xml><?xml version="1.0" encoding="utf-8"?>
<a:theme xmlns:a="http://schemas.openxmlformats.org/drawingml/2006/main" name="Marketing Template">
  <a:themeElements>
    <a:clrScheme name="WGU New">
      <a:dk1>
        <a:srgbClr val="002F51"/>
      </a:dk1>
      <a:lt1>
        <a:sysClr val="window" lastClr="FFFFFF"/>
      </a:lt1>
      <a:dk2>
        <a:srgbClr val="4886A1"/>
      </a:dk2>
      <a:lt2>
        <a:srgbClr val="CAC8C8"/>
      </a:lt2>
      <a:accent1>
        <a:srgbClr val="4886A1"/>
      </a:accent1>
      <a:accent2>
        <a:srgbClr val="840028"/>
      </a:accent2>
      <a:accent3>
        <a:srgbClr val="002F51"/>
      </a:accent3>
      <a:accent4>
        <a:srgbClr val="C7901B"/>
      </a:accent4>
      <a:accent5>
        <a:srgbClr val="C7D8DE"/>
      </a:accent5>
      <a:accent6>
        <a:srgbClr val="FFFFFF"/>
      </a:accent6>
      <a:hlink>
        <a:srgbClr val="4886A1"/>
      </a:hlink>
      <a:folHlink>
        <a:srgbClr val="C7D8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tras">
  <a:themeElements>
    <a:clrScheme name="WGU New">
      <a:dk1>
        <a:srgbClr val="002F51"/>
      </a:dk1>
      <a:lt1>
        <a:sysClr val="window" lastClr="FFFFFF"/>
      </a:lt1>
      <a:dk2>
        <a:srgbClr val="4886A1"/>
      </a:dk2>
      <a:lt2>
        <a:srgbClr val="CAC8C8"/>
      </a:lt2>
      <a:accent1>
        <a:srgbClr val="4886A1"/>
      </a:accent1>
      <a:accent2>
        <a:srgbClr val="840028"/>
      </a:accent2>
      <a:accent3>
        <a:srgbClr val="002F51"/>
      </a:accent3>
      <a:accent4>
        <a:srgbClr val="C7901B"/>
      </a:accent4>
      <a:accent5>
        <a:srgbClr val="C7D8DE"/>
      </a:accent5>
      <a:accent6>
        <a:srgbClr val="FFFFFF"/>
      </a:accent6>
      <a:hlink>
        <a:srgbClr val="4886A1"/>
      </a:hlink>
      <a:folHlink>
        <a:srgbClr val="C7D8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6DEF767353ED4AABACA00104988FDB" ma:contentTypeVersion="13" ma:contentTypeDescription="Create a new document." ma:contentTypeScope="" ma:versionID="4da003675144b2333c7442bacb4e56d5">
  <xsd:schema xmlns:xsd="http://www.w3.org/2001/XMLSchema" xmlns:xs="http://www.w3.org/2001/XMLSchema" xmlns:p="http://schemas.microsoft.com/office/2006/metadata/properties" xmlns:ns3="e7b1d905-24de-49f1-ac69-282527225b8e" xmlns:ns4="986a1e7c-3408-4565-abd6-87412778acff" targetNamespace="http://schemas.microsoft.com/office/2006/metadata/properties" ma:root="true" ma:fieldsID="7e1aa2a724f9aa2bd731f7b9001f7b49" ns3:_="" ns4:_="">
    <xsd:import namespace="e7b1d905-24de-49f1-ac69-282527225b8e"/>
    <xsd:import namespace="986a1e7c-3408-4565-abd6-87412778ac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1d905-24de-49f1-ac69-282527225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a1e7c-3408-4565-abd6-87412778ac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0EA805-E4D8-498A-80B0-79F547CDE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82379D-EBFE-4628-95B7-63FDFA50292A}">
  <ds:schemaRefs>
    <ds:schemaRef ds:uri="986a1e7c-3408-4565-abd6-87412778acff"/>
    <ds:schemaRef ds:uri="e7b1d905-24de-49f1-ac69-282527225b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1F3C8C-8EE3-43A0-9872-AEFC143B4AF0}">
  <ds:schemaRefs>
    <ds:schemaRef ds:uri="986a1e7c-3408-4565-abd6-87412778acff"/>
    <ds:schemaRef ds:uri="e7b1d905-24de-49f1-ac69-282527225b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2258</Words>
  <Application>Microsoft Office PowerPoint</Application>
  <PresentationFormat>On-screen Show (16:9)</PresentationFormat>
  <Paragraphs>422</Paragraphs>
  <Slides>48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ElevenGothic-Regular</vt:lpstr>
      <vt:lpstr>Roboto</vt:lpstr>
      <vt:lpstr>UnderstoodSans</vt:lpstr>
      <vt:lpstr>Marketing Template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Etiquette</vt:lpstr>
      <vt:lpstr>About Our Students</vt:lpstr>
      <vt:lpstr>About your presenters</vt:lpstr>
      <vt:lpstr>Webinar Series</vt:lpstr>
      <vt:lpstr>Our Stories</vt:lpstr>
      <vt:lpstr>Do you know your child's Superpower?</vt:lpstr>
      <vt:lpstr>Is special needs homeschooling Possible?</vt:lpstr>
      <vt:lpstr>Accidental Homeschooler</vt:lpstr>
      <vt:lpstr>Benefits to homeschooling</vt:lpstr>
      <vt:lpstr>Special Needs Homeschool Curriculum</vt:lpstr>
      <vt:lpstr>What if I need an IEP?</vt:lpstr>
      <vt:lpstr>Write Your Own IEP/ School IEP</vt:lpstr>
      <vt:lpstr>What is your experience with IEPs?</vt:lpstr>
      <vt:lpstr>Empowering beyond diagnosis</vt:lpstr>
      <vt:lpstr>Put them in the driver's seat</vt:lpstr>
      <vt:lpstr>Trust That They Know</vt:lpstr>
      <vt:lpstr>Believe In Them...</vt:lpstr>
      <vt:lpstr>Building confidence  </vt:lpstr>
      <vt:lpstr>Discover Superpower by Personality</vt:lpstr>
      <vt:lpstr>Introvert Learning</vt:lpstr>
      <vt:lpstr>Extrovert Learning</vt:lpstr>
      <vt:lpstr>Pause and Lean In</vt:lpstr>
      <vt:lpstr>Do you know Your Child's Superpower?</vt:lpstr>
      <vt:lpstr>Kim's Story</vt:lpstr>
      <vt:lpstr>Encourage Superpowers</vt:lpstr>
      <vt:lpstr>Start Now...</vt:lpstr>
      <vt:lpstr>Books that Inspire...</vt:lpstr>
      <vt:lpstr>Resources</vt:lpstr>
      <vt:lpstr>COMING UP </vt:lpstr>
      <vt:lpstr>What questions do you have?</vt:lpstr>
      <vt:lpstr>Remember</vt:lpstr>
      <vt:lpstr>Contact us</vt:lpstr>
    </vt:vector>
  </TitlesOfParts>
  <Company>Western Governors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 Neely</dc:creator>
  <cp:lastModifiedBy>Kara Roche</cp:lastModifiedBy>
  <cp:revision>3</cp:revision>
  <dcterms:created xsi:type="dcterms:W3CDTF">2015-08-06T16:17:30Z</dcterms:created>
  <dcterms:modified xsi:type="dcterms:W3CDTF">2020-09-08T13:37:14Z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0x010100C36DEF767353ED4AABACA00104988FDB</vt:lpwstr>
  </property>
</Properties>
</file>